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56" r:id="rId3"/>
    <p:sldId id="258" r:id="rId4"/>
    <p:sldId id="269" r:id="rId5"/>
    <p:sldId id="268" r:id="rId6"/>
    <p:sldId id="278" r:id="rId7"/>
    <p:sldId id="259" r:id="rId8"/>
    <p:sldId id="260" r:id="rId9"/>
    <p:sldId id="262" r:id="rId10"/>
    <p:sldId id="273" r:id="rId11"/>
    <p:sldId id="264" r:id="rId12"/>
    <p:sldId id="274" r:id="rId13"/>
    <p:sldId id="275" r:id="rId14"/>
    <p:sldId id="276" r:id="rId15"/>
    <p:sldId id="267" r:id="rId16"/>
    <p:sldId id="270"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B2B2"/>
    <a:srgbClr val="B30000"/>
    <a:srgbClr val="FF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67691" autoAdjust="0"/>
  </p:normalViewPr>
  <p:slideViewPr>
    <p:cSldViewPr snapToGrid="0">
      <p:cViewPr varScale="1">
        <p:scale>
          <a:sx n="68" d="100"/>
          <a:sy n="68" d="100"/>
        </p:scale>
        <p:origin x="80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30CEC-C307-44DC-99AB-607CE0475FDC}" type="datetimeFigureOut">
              <a:rPr lang="en-US" smtClean="0"/>
              <a:t>10/13/2016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7E7D7-470D-4AD6-A17C-FF4C44770DD1}" type="slidenum">
              <a:rPr lang="en-US" smtClean="0"/>
              <a:t>‹#›</a:t>
            </a:fld>
            <a:endParaRPr lang="en-US"/>
          </a:p>
        </p:txBody>
      </p:sp>
    </p:spTree>
    <p:extLst>
      <p:ext uri="{BB962C8B-B14F-4D97-AF65-F5344CB8AC3E}">
        <p14:creationId xmlns:p14="http://schemas.microsoft.com/office/powerpoint/2010/main" val="281888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I’m going to be presenting to you a conceptual design I’ve created called the Budding GDB.  This design is specifically geared towards map creation for reports in a map production environment.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Creating figures can be quite a laborious process. In order to meet my deadlines, I had to devise a workflow to expedite this process.</a:t>
            </a:r>
          </a:p>
          <a:p>
            <a:endParaRPr lang="en-US" baseline="0" dirty="0"/>
          </a:p>
          <a:p>
            <a:r>
              <a:rPr lang="en-US" baseline="0" dirty="0"/>
              <a:t>From that, I’ve developed this data structure based on hundreds of maps and figures I’ve generated from various projects I’ve worked on.</a:t>
            </a:r>
          </a:p>
          <a:p>
            <a:endParaRPr lang="en-US" baseline="0" dirty="0"/>
          </a:p>
          <a:p>
            <a:r>
              <a:rPr lang="en-US" baseline="0" dirty="0"/>
              <a:t>I went from working on a set of maps that used to take three weeks but with this design, they can be completed in one day.  </a:t>
            </a:r>
          </a:p>
          <a:p>
            <a:endParaRPr lang="en-US" baseline="0" dirty="0"/>
          </a:p>
          <a:p>
            <a:endParaRPr lang="en-US" baseline="0" dirty="0"/>
          </a:p>
          <a:p>
            <a:r>
              <a:rPr lang="en-US" baseline="0" dirty="0"/>
              <a:t>Today, not only am I going to discuss this data model, I will be providing you with the tools that I developed to use in your own projects.</a:t>
            </a:r>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1</a:t>
            </a:fld>
            <a:endParaRPr lang="en-US"/>
          </a:p>
        </p:txBody>
      </p:sp>
    </p:spTree>
    <p:extLst>
      <p:ext uri="{BB962C8B-B14F-4D97-AF65-F5344CB8AC3E}">
        <p14:creationId xmlns:p14="http://schemas.microsoft.com/office/powerpoint/2010/main" val="1572813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 you could automatically add the new features and the labels will automatically generate.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the budding GDB data structure and the add new features ELT script, it will automatically find new features since the figure was last updated.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new features are stored in a temporary feature class which the user can verify before adding said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NEXT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 features built into this script is the ability to add features to a specific figure as well as filtering out specific features.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this example, the client wanted to show sample locations within the boundary and did not want to show monitoring wells.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Picture Slide Show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this is what we started with -&gt; we ran the script and found the new features -&gt; we appended the new features. With feature linked annotation, the labels are automatically created.</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10</a:t>
            </a:fld>
            <a:endParaRPr lang="en-US"/>
          </a:p>
        </p:txBody>
      </p:sp>
    </p:spTree>
    <p:extLst>
      <p:ext uri="{BB962C8B-B14F-4D97-AF65-F5344CB8AC3E}">
        <p14:creationId xmlns:p14="http://schemas.microsoft.com/office/powerpoint/2010/main" val="425899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client has</a:t>
            </a:r>
            <a:r>
              <a:rPr lang="en-US" baseline="0" dirty="0"/>
              <a:t> asked you to show sample locations that were tested for lead and label features in a way to easily discern dirty and clean samples.</a:t>
            </a:r>
            <a:endParaRPr lang="en-US" dirty="0"/>
          </a:p>
          <a:p>
            <a:endParaRPr lang="en-US" dirty="0"/>
          </a:p>
          <a:p>
            <a:r>
              <a:rPr lang="en-US" baseline="0" dirty="0"/>
              <a:t>In this particular map, we need to categorize sample locations based on the analytical results and if they meet the soil remediation standards.  </a:t>
            </a:r>
          </a:p>
          <a:p>
            <a:r>
              <a:rPr lang="en-US" b="1" baseline="0" dirty="0"/>
              <a:t>NEXT</a:t>
            </a:r>
            <a:endParaRPr lang="en-US" baseline="0" dirty="0"/>
          </a:p>
          <a:p>
            <a:r>
              <a:rPr lang="en-US" baseline="0" dirty="0"/>
              <a:t>From my experience, here are a couple of ways that I’ve seen it done:</a:t>
            </a:r>
          </a:p>
          <a:p>
            <a:pPr marL="171450" indent="-171450">
              <a:buFont typeface="Arial" panose="020B0604020202020204" pitchFamily="34" charset="0"/>
              <a:buChar char="•"/>
            </a:pPr>
            <a:r>
              <a:rPr lang="en-US" baseline="0" dirty="0"/>
              <a:t>You could group by location id (I do not recommend this approach)</a:t>
            </a:r>
          </a:p>
          <a:p>
            <a:pPr marL="171450" indent="-171450">
              <a:buFont typeface="Arial" panose="020B0604020202020204" pitchFamily="34" charset="0"/>
              <a:buChar char="•"/>
            </a:pPr>
            <a:r>
              <a:rPr lang="en-US" baseline="0" dirty="0"/>
              <a:t>You can duplicate multiple layers and set a definition query for each category and label/symbolize appropriately.</a:t>
            </a:r>
          </a:p>
          <a:p>
            <a:endParaRPr lang="en-US" baseline="0" dirty="0"/>
          </a:p>
        </p:txBody>
      </p:sp>
      <p:sp>
        <p:nvSpPr>
          <p:cNvPr id="4" name="Slide Number Placeholder 3"/>
          <p:cNvSpPr>
            <a:spLocks noGrp="1"/>
          </p:cNvSpPr>
          <p:nvPr>
            <p:ph type="sldNum" sz="quarter" idx="10"/>
          </p:nvPr>
        </p:nvSpPr>
        <p:spPr/>
        <p:txBody>
          <a:bodyPr/>
          <a:lstStyle/>
          <a:p>
            <a:fld id="{63D7E7D7-470D-4AD6-A17C-FF4C44770DD1}" type="slidenum">
              <a:rPr lang="en-US" smtClean="0"/>
              <a:t>11</a:t>
            </a:fld>
            <a:endParaRPr lang="en-US"/>
          </a:p>
        </p:txBody>
      </p:sp>
    </p:spTree>
    <p:extLst>
      <p:ext uri="{BB962C8B-B14F-4D97-AF65-F5344CB8AC3E}">
        <p14:creationId xmlns:p14="http://schemas.microsoft.com/office/powerpoint/2010/main" val="324021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a:t>
            </a:r>
            <a:r>
              <a:rPr lang="en-US" sz="1200" kern="1200" baseline="0" dirty="0">
                <a:solidFill>
                  <a:schemeClr val="tx1"/>
                </a:solidFill>
                <a:effectLst/>
                <a:latin typeface="+mn-lt"/>
                <a:ea typeface="+mn-ea"/>
                <a:cs typeface="+mn-cs"/>
              </a:rPr>
              <a:t> you could automatically update attributes in the figure.</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the budding GDB data structure and the update attributes ELT script, it will automatically update feature attributes in a figure.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NEXT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 features built into this script is the ability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update feature attributes for a specific figure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As well as selecting the fields to update in the report feature class.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You can also update attributes from a table, feature class, or .csv document.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Updating from a csv document is real handy as I can quickly add the results from some analysis done in excel to my feature class.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what the map looked like before running the script -&gt; and this is what it looks like now.  </a:t>
            </a:r>
            <a:r>
              <a:rPr lang="en-US" sz="1200" kern="1200" dirty="0">
                <a:solidFill>
                  <a:schemeClr val="tx1"/>
                </a:solidFill>
                <a:effectLst/>
                <a:latin typeface="+mn-lt"/>
                <a:ea typeface="+mn-ea"/>
                <a:cs typeface="+mn-cs"/>
              </a:rPr>
              <a:t>Using feature linked annotation, you can easily update label properties from the feature attributes.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D7E7D7-470D-4AD6-A17C-FF4C44770DD1}" type="slidenum">
              <a:rPr lang="en-US" smtClean="0"/>
              <a:t>12</a:t>
            </a:fld>
            <a:endParaRPr lang="en-US"/>
          </a:p>
        </p:txBody>
      </p:sp>
    </p:spTree>
    <p:extLst>
      <p:ext uri="{BB962C8B-B14F-4D97-AF65-F5344CB8AC3E}">
        <p14:creationId xmlns:p14="http://schemas.microsoft.com/office/powerpoint/2010/main" val="1989292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last example, the client has</a:t>
            </a:r>
            <a:r>
              <a:rPr lang="en-US" baseline="0" dirty="0"/>
              <a:t> </a:t>
            </a:r>
            <a:r>
              <a:rPr lang="en-US" sz="1200" kern="1200" dirty="0">
                <a:solidFill>
                  <a:schemeClr val="tx1"/>
                </a:solidFill>
                <a:effectLst/>
                <a:latin typeface="+mn-lt"/>
                <a:ea typeface="+mn-ea"/>
                <a:cs typeface="+mn-cs"/>
              </a:rPr>
              <a:t>requested to show the latest sample results for each location by depth.  They also want to highlight the sample results that are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have already created a preliminary map but it hasn't been updated in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blue points in this picture have been added since the figure was last updated.  The referenced ArcMap table needs to be updated with new analytical results since the sample result boxes are generated from that related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If you were given a data dump from a database query, this would require you to compare both tables, row by row to find new records.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13</a:t>
            </a:fld>
            <a:endParaRPr lang="en-US"/>
          </a:p>
        </p:txBody>
      </p:sp>
    </p:spTree>
    <p:extLst>
      <p:ext uri="{BB962C8B-B14F-4D97-AF65-F5344CB8AC3E}">
        <p14:creationId xmlns:p14="http://schemas.microsoft.com/office/powerpoint/2010/main" val="3007740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a:t>
            </a:r>
            <a:r>
              <a:rPr lang="en-US" sz="1200" kern="1200" baseline="0" dirty="0">
                <a:solidFill>
                  <a:schemeClr val="tx1"/>
                </a:solidFill>
                <a:effectLst/>
                <a:latin typeface="+mn-lt"/>
                <a:ea typeface="+mn-ea"/>
                <a:cs typeface="+mn-cs"/>
              </a:rPr>
              <a:t> you could automatically update the table with new records.</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the budding GDB data structure and the add new records ELT script, it will automatically do the row by row comparison to find the new records and then add them to the table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basic requirements for the script are:</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The input document must be a .csv</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And the fields in the ArcMap table must be in the csv document.  </a:t>
            </a:r>
          </a:p>
          <a:p>
            <a:pPr marL="171450" indent="-171450">
              <a:buFont typeface="Arial" panose="020B0604020202020204" pitchFamily="34" charset="0"/>
              <a:buChar char="•"/>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Before running the script this is what it looked like -&gt;and after adding the new analytical data, the sample result label boxes are automatically generated for the new locations.</a:t>
            </a:r>
          </a:p>
        </p:txBody>
      </p:sp>
      <p:sp>
        <p:nvSpPr>
          <p:cNvPr id="4" name="Slide Number Placeholder 3"/>
          <p:cNvSpPr>
            <a:spLocks noGrp="1"/>
          </p:cNvSpPr>
          <p:nvPr>
            <p:ph type="sldNum" sz="quarter" idx="10"/>
          </p:nvPr>
        </p:nvSpPr>
        <p:spPr/>
        <p:txBody>
          <a:bodyPr/>
          <a:lstStyle/>
          <a:p>
            <a:fld id="{63D7E7D7-470D-4AD6-A17C-FF4C44770DD1}" type="slidenum">
              <a:rPr lang="en-US" smtClean="0"/>
              <a:t>14</a:t>
            </a:fld>
            <a:endParaRPr lang="en-US"/>
          </a:p>
        </p:txBody>
      </p:sp>
    </p:spTree>
    <p:extLst>
      <p:ext uri="{BB962C8B-B14F-4D97-AF65-F5344CB8AC3E}">
        <p14:creationId xmlns:p14="http://schemas.microsoft.com/office/powerpoint/2010/main" val="4057719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Budding GDB data model is optimized for map/figure creation when you use some of the tools built into ArcMap. </a:t>
            </a:r>
          </a:p>
          <a:p>
            <a:endParaRPr lang="en-US" baseline="0" dirty="0"/>
          </a:p>
          <a:p>
            <a:pPr marL="171450" indent="-171450">
              <a:buFont typeface="Arial" panose="020B0604020202020204" pitchFamily="34" charset="0"/>
              <a:buChar char="•"/>
            </a:pPr>
            <a:r>
              <a:rPr lang="en-US" baseline="0" dirty="0"/>
              <a:t>Many functions from the </a:t>
            </a:r>
            <a:r>
              <a:rPr lang="en-US" baseline="0" dirty="0" err="1"/>
              <a:t>arcpy</a:t>
            </a:r>
            <a:r>
              <a:rPr lang="en-US" baseline="0" dirty="0"/>
              <a:t> library were chained together to bring the ETL scripts to life.</a:t>
            </a:r>
          </a:p>
          <a:p>
            <a:pPr marL="171450" indent="-171450">
              <a:buFont typeface="Arial" panose="020B0604020202020204" pitchFamily="34" charset="0"/>
              <a:buChar char="•"/>
            </a:pPr>
            <a:r>
              <a:rPr lang="en-US" baseline="0" dirty="0"/>
              <a:t>Feature linked annotation plays a big role in quickly making updates to labels since attributes control label size and the label properties.</a:t>
            </a:r>
          </a:p>
          <a:p>
            <a:pPr marL="171450" indent="-171450">
              <a:buFont typeface="Arial" panose="020B0604020202020204" pitchFamily="34" charset="0"/>
              <a:buChar char="•"/>
            </a:pPr>
            <a:r>
              <a:rPr lang="en-US" baseline="0" dirty="0"/>
              <a:t>Data driven pages can quickly generate report figures in a few clicks.  By setting the figure extent as an index layer, it loops through each feature and exports each figure to pdf.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63D7E7D7-470D-4AD6-A17C-FF4C44770DD1}" type="slidenum">
              <a:rPr lang="en-US" smtClean="0"/>
              <a:t>15</a:t>
            </a:fld>
            <a:endParaRPr lang="en-US"/>
          </a:p>
        </p:txBody>
      </p:sp>
    </p:spTree>
    <p:extLst>
      <p:ext uri="{BB962C8B-B14F-4D97-AF65-F5344CB8AC3E}">
        <p14:creationId xmlns:p14="http://schemas.microsoft.com/office/powerpoint/2010/main" val="4267682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a:t>
            </a:r>
            <a:r>
              <a:rPr lang="en-US" baseline="0" dirty="0"/>
              <a:t> have showed you some useful tools today and you may be wondering where you can find them?</a:t>
            </a:r>
          </a:p>
          <a:p>
            <a:endParaRPr lang="en-US" baseline="0" dirty="0"/>
          </a:p>
          <a:p>
            <a:r>
              <a:rPr lang="en-US" baseline="0" dirty="0"/>
              <a:t>Well I’m a big proponent of open source technology and sharing knowledge, so I have uploaded all my scripts to a </a:t>
            </a:r>
            <a:r>
              <a:rPr lang="en-US" baseline="0" dirty="0" err="1"/>
              <a:t>github</a:t>
            </a:r>
            <a:r>
              <a:rPr lang="en-US" baseline="0" dirty="0"/>
              <a:t> repository.  If you come across any issues or bugs, feel free to post an issue.</a:t>
            </a:r>
          </a:p>
          <a:p>
            <a:endParaRPr lang="en-US" baseline="0" dirty="0"/>
          </a:p>
          <a:p>
            <a:r>
              <a:rPr lang="en-US" baseline="0" dirty="0"/>
              <a:t>I’ve also created a python add-in so you can quickly add the toolbar to your layout for ease of access.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16</a:t>
            </a:fld>
            <a:endParaRPr lang="en-US"/>
          </a:p>
        </p:txBody>
      </p:sp>
    </p:spTree>
    <p:extLst>
      <p:ext uri="{BB962C8B-B14F-4D97-AF65-F5344CB8AC3E}">
        <p14:creationId xmlns:p14="http://schemas.microsoft.com/office/powerpoint/2010/main" val="709188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17</a:t>
            </a:fld>
            <a:endParaRPr lang="en-US"/>
          </a:p>
        </p:txBody>
      </p:sp>
    </p:spTree>
    <p:extLst>
      <p:ext uri="{BB962C8B-B14F-4D97-AF65-F5344CB8AC3E}">
        <p14:creationId xmlns:p14="http://schemas.microsoft.com/office/powerpoint/2010/main" val="118547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this presentation,</a:t>
            </a:r>
          </a:p>
          <a:p>
            <a:endParaRPr lang="en-US" baseline="0" dirty="0"/>
          </a:p>
          <a:p>
            <a:pPr marL="171450" indent="-171450">
              <a:buFont typeface="Arial" panose="020B0604020202020204" pitchFamily="34" charset="0"/>
              <a:buChar char="•"/>
            </a:pPr>
            <a:r>
              <a:rPr lang="en-US" baseline="0" dirty="0"/>
              <a:t>I will start with an overview of the conceptual design of the Budding GDB and the underlying data structure.</a:t>
            </a:r>
          </a:p>
          <a:p>
            <a:pPr marL="171450" indent="-171450">
              <a:buFont typeface="Arial" panose="020B0604020202020204" pitchFamily="34" charset="0"/>
              <a:buChar char="•"/>
            </a:pPr>
            <a:r>
              <a:rPr lang="en-US" baseline="0" dirty="0"/>
              <a:t>An overview of the required features and the toolset I’ve developed</a:t>
            </a:r>
          </a:p>
          <a:p>
            <a:pPr marL="171450" indent="-171450">
              <a:buFont typeface="Arial" panose="020B0604020202020204" pitchFamily="34" charset="0"/>
              <a:buChar char="•"/>
            </a:pPr>
            <a:r>
              <a:rPr lang="en-US" baseline="0" dirty="0"/>
              <a:t>And finish off with some examples of updating figures with the toolset.</a:t>
            </a:r>
          </a:p>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2</a:t>
            </a:fld>
            <a:endParaRPr lang="en-US"/>
          </a:p>
        </p:txBody>
      </p:sp>
    </p:spTree>
    <p:extLst>
      <p:ext uri="{BB962C8B-B14F-4D97-AF65-F5344CB8AC3E}">
        <p14:creationId xmlns:p14="http://schemas.microsoft.com/office/powerpoint/2010/main" val="208615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I mentioned</a:t>
            </a:r>
            <a:r>
              <a:rPr lang="en-US" sz="1200" baseline="0" dirty="0"/>
              <a:t> before, the Budding GDB is a structure designed for report map creation.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make this design work, I’ve developed a set of ETL tools,</a:t>
            </a:r>
            <a:r>
              <a:rPr lang="en-US" sz="1200" baseline="0" dirty="0"/>
              <a:t> written in python,</a:t>
            </a:r>
            <a:r>
              <a:rPr lang="en-US" sz="1200" dirty="0"/>
              <a:t> to emulate one-way replication.  This ensures</a:t>
            </a:r>
            <a:r>
              <a:rPr lang="en-US" sz="1200" baseline="0" dirty="0"/>
              <a:t> consistency between </a:t>
            </a:r>
            <a:r>
              <a:rPr lang="en-US" sz="1200" dirty="0"/>
              <a:t>a child geodatabase and</a:t>
            </a:r>
            <a:r>
              <a:rPr lang="en-US" sz="1200" baseline="0" dirty="0"/>
              <a:t> </a:t>
            </a:r>
            <a:r>
              <a:rPr lang="en-US" sz="1200" dirty="0"/>
              <a:t>parent geodatabase, in a disconnected environment. </a:t>
            </a:r>
          </a:p>
        </p:txBody>
      </p:sp>
      <p:sp>
        <p:nvSpPr>
          <p:cNvPr id="4" name="Slide Number Placeholder 3"/>
          <p:cNvSpPr>
            <a:spLocks noGrp="1"/>
          </p:cNvSpPr>
          <p:nvPr>
            <p:ph type="sldNum" sz="quarter" idx="10"/>
          </p:nvPr>
        </p:nvSpPr>
        <p:spPr/>
        <p:txBody>
          <a:bodyPr/>
          <a:lstStyle/>
          <a:p>
            <a:fld id="{E8330071-7D29-4915-8F55-0DE2BFE07EB5}" type="slidenum">
              <a:rPr lang="en-US" smtClean="0"/>
              <a:t>3</a:t>
            </a:fld>
            <a:endParaRPr lang="en-US"/>
          </a:p>
        </p:txBody>
      </p:sp>
    </p:spTree>
    <p:extLst>
      <p:ext uri="{BB962C8B-B14F-4D97-AF65-F5344CB8AC3E}">
        <p14:creationId xmlns:p14="http://schemas.microsoft.com/office/powerpoint/2010/main" val="250244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a:t>
            </a:r>
            <a:r>
              <a:rPr lang="en-US" baseline="0" dirty="0"/>
              <a:t> a program will store all their project data in a single database.  In that database, only a few of these GIS layers will be the main layer of focus in most maps.</a:t>
            </a:r>
          </a:p>
          <a:p>
            <a:endParaRPr lang="en-US" baseline="0" dirty="0"/>
          </a:p>
          <a:p>
            <a:r>
              <a:rPr lang="en-US" baseline="0" dirty="0"/>
              <a:t>Well if most projects are using a couple GIS layers in their maps, they are most likely adding multiple fields to these layers to fulfill the needs of the project in the map production environment.  Overtime, the attribute table will become messy and honestly, quite overwhelming. Which field do you use and are you even using the right field?</a:t>
            </a:r>
          </a:p>
          <a:p>
            <a:endParaRPr lang="en-US" baseline="0" dirty="0"/>
          </a:p>
          <a:p>
            <a:r>
              <a:rPr lang="en-US" baseline="0" dirty="0"/>
              <a:t>You also deal with the issue of multiple people working on the same GIS layer which is not possible without replication and versioning.</a:t>
            </a:r>
          </a:p>
          <a:p>
            <a:endParaRPr lang="en-US" baseline="0" dirty="0"/>
          </a:p>
          <a:p>
            <a:r>
              <a:rPr lang="en-US" b="1" baseline="0" dirty="0"/>
              <a:t>Next Picture</a:t>
            </a:r>
            <a:endParaRPr lang="en-US" b="0" baseline="0" dirty="0"/>
          </a:p>
          <a:p>
            <a:endParaRPr lang="en-US" b="0" baseline="0" dirty="0"/>
          </a:p>
          <a:p>
            <a:r>
              <a:rPr lang="en-US" b="0" baseline="0" dirty="0"/>
              <a:t>With Budding GDB structure, projects are separated into their own containers to solve the issues I just mentioned.</a:t>
            </a:r>
          </a:p>
          <a:p>
            <a:endParaRPr lang="en-US" b="0" baseline="0" dirty="0"/>
          </a:p>
          <a:p>
            <a:r>
              <a:rPr lang="en-US" b="0" baseline="0" dirty="0"/>
              <a:t>Containerizing your data for your mapping needs gives projects the flexibility to create necessary the fields in those GIS layers.  If there is a GIS specialist tied to each project, that can alleviate the burdensome database locks so they can edit the GIS layers in a map production environment.</a:t>
            </a:r>
            <a:endParaRPr lang="en-US" baseline="0" dirty="0"/>
          </a:p>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4</a:t>
            </a:fld>
            <a:endParaRPr lang="en-US"/>
          </a:p>
        </p:txBody>
      </p:sp>
    </p:spTree>
    <p:extLst>
      <p:ext uri="{BB962C8B-B14F-4D97-AF65-F5344CB8AC3E}">
        <p14:creationId xmlns:p14="http://schemas.microsoft.com/office/powerpoint/2010/main" val="1308823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conceptual idea</a:t>
            </a:r>
            <a:r>
              <a:rPr lang="en-US" baseline="0" dirty="0"/>
              <a:t> for the budding GDB data model can be broken down into 4 fundamental characteristics:</a:t>
            </a:r>
          </a:p>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5</a:t>
            </a:fld>
            <a:endParaRPr lang="en-US"/>
          </a:p>
        </p:txBody>
      </p:sp>
    </p:spTree>
    <p:extLst>
      <p:ext uri="{BB962C8B-B14F-4D97-AF65-F5344CB8AC3E}">
        <p14:creationId xmlns:p14="http://schemas.microsoft.com/office/powerpoint/2010/main" val="556621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start creating maps with this data model, you need to create report specific feature</a:t>
            </a:r>
            <a:r>
              <a:rPr lang="en-US" baseline="0" dirty="0"/>
              <a:t> classes.</a:t>
            </a:r>
          </a:p>
          <a:p>
            <a:endParaRPr lang="en-US" baseline="0" dirty="0"/>
          </a:p>
          <a:p>
            <a:pPr marL="171450" indent="-171450">
              <a:buFont typeface="Arial" panose="020B0604020202020204" pitchFamily="34" charset="0"/>
              <a:buChar char="•"/>
            </a:pPr>
            <a:r>
              <a:rPr lang="en-US" baseline="0" dirty="0"/>
              <a:t>The first feature class is the GIS layer that will be replicated from the parent GDB.</a:t>
            </a:r>
          </a:p>
          <a:p>
            <a:pPr marL="171450" indent="-171450">
              <a:buFont typeface="Arial" panose="020B0604020202020204" pitchFamily="34" charset="0"/>
              <a:buChar char="•"/>
            </a:pPr>
            <a:r>
              <a:rPr lang="en-US" baseline="0" dirty="0"/>
              <a:t>A figure extent which stores the spatial footprint of the data frame.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And optionally:</a:t>
            </a:r>
          </a:p>
          <a:p>
            <a:pPr marL="171450" indent="-171450">
              <a:buFont typeface="Arial" panose="020B0604020202020204" pitchFamily="34" charset="0"/>
              <a:buChar char="•"/>
            </a:pPr>
            <a:r>
              <a:rPr lang="en-US" dirty="0"/>
              <a:t>A boundary extent which can be used to spatially filter out features</a:t>
            </a:r>
            <a:r>
              <a:rPr lang="en-US" baseline="0" dirty="0"/>
              <a:t> within a figure.</a:t>
            </a:r>
          </a:p>
          <a:p>
            <a:pPr marL="171450" indent="-171450">
              <a:buFont typeface="Arial" panose="020B0604020202020204" pitchFamily="34" charset="0"/>
              <a:buChar char="•"/>
            </a:pPr>
            <a:r>
              <a:rPr lang="en-US" baseline="0" dirty="0"/>
              <a:t>And feature linked annotation. </a:t>
            </a:r>
          </a:p>
          <a:p>
            <a:pPr marL="628650" lvl="1" indent="-171450">
              <a:buFont typeface="Arial" panose="020B0604020202020204" pitchFamily="34" charset="0"/>
              <a:buChar char="•"/>
            </a:pPr>
            <a:r>
              <a:rPr lang="en-US" baseline="0" dirty="0"/>
              <a:t>While this feature is not required it’s highly recommended as you will see in upcoming slides.</a:t>
            </a:r>
          </a:p>
          <a:p>
            <a:pPr marL="171450" indent="-171450">
              <a:buFont typeface="Arial" panose="020B0604020202020204" pitchFamily="34" charset="0"/>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To help you visualize the purpose of each report specific features class, think of each figure footprint as a window into your GIS data and features are spatially tied to each figure. Since those features are tied to a figure, you can quickly filter/update by a specific figure.</a:t>
            </a:r>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6</a:t>
            </a:fld>
            <a:endParaRPr lang="en-US"/>
          </a:p>
        </p:txBody>
      </p:sp>
    </p:spTree>
    <p:extLst>
      <p:ext uri="{BB962C8B-B14F-4D97-AF65-F5344CB8AC3E}">
        <p14:creationId xmlns:p14="http://schemas.microsoft.com/office/powerpoint/2010/main" val="2926004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creating maps is a laborious</a:t>
            </a:r>
            <a:r>
              <a:rPr lang="en-US" baseline="0" dirty="0"/>
              <a:t> process.  It’s more than just bringing in some GIS layers and pressing the print button. A lot of thought and planning goes into designing a map.</a:t>
            </a:r>
          </a:p>
          <a:p>
            <a:endParaRPr lang="en-US" dirty="0"/>
          </a:p>
          <a:p>
            <a:r>
              <a:rPr lang="en-US" dirty="0"/>
              <a:t>So</a:t>
            </a:r>
            <a:r>
              <a:rPr lang="en-US" baseline="0" dirty="0"/>
              <a:t> you make the first set of maps and send them over to your client.  A couple of days later, you get them back and they are all marked up:  </a:t>
            </a:r>
          </a:p>
          <a:p>
            <a:pPr marL="171450" indent="-171450">
              <a:buFont typeface="Arial" panose="020B0604020202020204" pitchFamily="34" charset="0"/>
              <a:buChar char="•"/>
            </a:pPr>
            <a:r>
              <a:rPr lang="en-US" baseline="0" dirty="0"/>
              <a:t>Zoom in here, don’t show this, highlight these features </a:t>
            </a:r>
            <a:r>
              <a:rPr lang="en-US" baseline="0" dirty="0" err="1"/>
              <a:t>etc</a:t>
            </a:r>
            <a:r>
              <a:rPr lang="en-US" baseline="0" dirty="0"/>
              <a:t>…  </a:t>
            </a:r>
          </a:p>
          <a:p>
            <a:pPr marL="0" indent="0">
              <a:buFont typeface="Arial" panose="020B0604020202020204" pitchFamily="34" charset="0"/>
              <a:buNone/>
            </a:pPr>
            <a:r>
              <a:rPr lang="en-US" baseline="0" dirty="0"/>
              <a:t>Most revisions require you to completely re-do maps.</a:t>
            </a:r>
          </a:p>
          <a:p>
            <a:endParaRPr lang="en-US" dirty="0"/>
          </a:p>
          <a:p>
            <a:r>
              <a:rPr lang="en-US" dirty="0"/>
              <a:t>In my experience, the two key patterns I’ve seen in most revisions are due to</a:t>
            </a:r>
            <a:r>
              <a:rPr lang="en-US" baseline="0" dirty="0"/>
              <a:t> the:</a:t>
            </a:r>
          </a:p>
          <a:p>
            <a:pPr marL="171450" indent="-171450">
              <a:buFont typeface="Arial" panose="020B0604020202020204" pitchFamily="34" charset="0"/>
              <a:buChar char="•"/>
            </a:pPr>
            <a:r>
              <a:rPr lang="en-US" b="1" baseline="0" dirty="0"/>
              <a:t>Extent</a:t>
            </a:r>
            <a:r>
              <a:rPr lang="en-US" baseline="0" dirty="0"/>
              <a:t> of the data frame.  This will dictate the </a:t>
            </a:r>
            <a:r>
              <a:rPr lang="en-US" b="1" baseline="0" dirty="0"/>
              <a:t>size </a:t>
            </a:r>
            <a:r>
              <a:rPr lang="en-US" b="0" baseline="0" dirty="0"/>
              <a:t>and </a:t>
            </a:r>
            <a:r>
              <a:rPr lang="en-US" b="1" baseline="0" dirty="0"/>
              <a:t>placement</a:t>
            </a:r>
            <a:r>
              <a:rPr lang="en-US" b="0" baseline="0" dirty="0"/>
              <a:t> of the label.</a:t>
            </a:r>
            <a:endParaRPr lang="en-US" baseline="0" dirty="0"/>
          </a:p>
          <a:p>
            <a:pPr marL="171450" indent="-171450">
              <a:buFont typeface="Arial" panose="020B0604020202020204" pitchFamily="34" charset="0"/>
              <a:buChar char="•"/>
            </a:pPr>
            <a:r>
              <a:rPr lang="en-US" baseline="0" dirty="0"/>
              <a:t>The feature class </a:t>
            </a:r>
            <a:r>
              <a:rPr lang="en-US" b="1" baseline="0" dirty="0"/>
              <a:t>attributes</a:t>
            </a:r>
            <a:r>
              <a:rPr lang="en-US" baseline="0" dirty="0"/>
              <a:t> dictate </a:t>
            </a:r>
            <a:r>
              <a:rPr lang="en-US" b="0" baseline="0" dirty="0"/>
              <a:t>the</a:t>
            </a:r>
            <a:r>
              <a:rPr lang="en-US" b="1" baseline="0" dirty="0"/>
              <a:t> annotation properties </a:t>
            </a:r>
            <a:r>
              <a:rPr lang="en-US" b="0" baseline="0" dirty="0"/>
              <a:t>and symbolizing features</a:t>
            </a:r>
            <a:r>
              <a:rPr lang="en-US" baseline="0" dirty="0"/>
              <a:t>.</a:t>
            </a:r>
          </a:p>
          <a:p>
            <a:endParaRPr lang="en-US" dirty="0"/>
          </a:p>
          <a:p>
            <a:endParaRPr lang="en-US" dirty="0"/>
          </a:p>
          <a:p>
            <a:endParaRPr lang="en-US" dirty="0"/>
          </a:p>
          <a:p>
            <a:endParaRPr lang="en-US" dirty="0"/>
          </a:p>
          <a:p>
            <a:endParaRPr lang="en-US" dirty="0"/>
          </a:p>
          <a:p>
            <a:endParaRPr lang="en-US" dirty="0"/>
          </a:p>
          <a:p>
            <a:endParaRPr lang="en-US" dirty="0"/>
          </a:p>
          <a:p>
            <a:pPr marL="171450" indent="-171450">
              <a:buFont typeface="Arial" panose="020B0604020202020204" pitchFamily="34" charset="0"/>
              <a:buChar char="•"/>
            </a:pPr>
            <a:r>
              <a:rPr lang="en-US" baseline="0" dirty="0"/>
              <a:t>The map size; That will dictate your map layout and how items will be represented.  </a:t>
            </a:r>
          </a:p>
          <a:p>
            <a:pPr marL="171450" indent="-171450">
              <a:buFont typeface="Arial" panose="020B0604020202020204" pitchFamily="34" charset="0"/>
              <a:buChar char="•"/>
            </a:pPr>
            <a:r>
              <a:rPr lang="en-US" baseline="0" dirty="0"/>
              <a:t>You set the map’s agenda by selecting attributes and features to symbolize.</a:t>
            </a:r>
          </a:p>
          <a:p>
            <a:pPr marL="171450" indent="-171450">
              <a:buFont typeface="Arial" panose="020B0604020202020204" pitchFamily="34" charset="0"/>
              <a:buChar char="•"/>
            </a:pPr>
            <a:r>
              <a:rPr lang="en-US" baseline="0" dirty="0"/>
              <a:t>Labeling features will help reduce complexity by bringing out patterns within the dataset.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Those are just a few ideas to keep in mind when designing to best convey your message</a:t>
            </a:r>
            <a:endParaRPr lang="en-US" dirty="0"/>
          </a:p>
          <a:p>
            <a:endParaRPr lang="en-US" dirty="0"/>
          </a:p>
        </p:txBody>
      </p:sp>
      <p:sp>
        <p:nvSpPr>
          <p:cNvPr id="4" name="Slide Number Placeholder 3"/>
          <p:cNvSpPr>
            <a:spLocks noGrp="1"/>
          </p:cNvSpPr>
          <p:nvPr>
            <p:ph type="sldNum" sz="quarter" idx="10"/>
          </p:nvPr>
        </p:nvSpPr>
        <p:spPr/>
        <p:txBody>
          <a:bodyPr/>
          <a:lstStyle/>
          <a:p>
            <a:fld id="{63D7E7D7-470D-4AD6-A17C-FF4C44770DD1}" type="slidenum">
              <a:rPr lang="en-US" smtClean="0"/>
              <a:t>7</a:t>
            </a:fld>
            <a:endParaRPr lang="en-US"/>
          </a:p>
        </p:txBody>
      </p:sp>
    </p:spTree>
    <p:extLst>
      <p:ext uri="{BB962C8B-B14F-4D97-AF65-F5344CB8AC3E}">
        <p14:creationId xmlns:p14="http://schemas.microsoft.com/office/powerpoint/2010/main" val="105099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a user is working in a disconnected environment, what if new features are added or attributes</a:t>
            </a:r>
            <a:r>
              <a:rPr lang="en-US" baseline="0" dirty="0"/>
              <a:t> are updated in a parent GDB? What about keeping a table up to date with new records?</a:t>
            </a:r>
          </a:p>
          <a:p>
            <a:endParaRPr lang="en-US" baseline="0" dirty="0"/>
          </a:p>
          <a:p>
            <a:r>
              <a:rPr lang="en-US" baseline="0" dirty="0"/>
              <a:t>To mitigate these issues, I’ve created a set of ETL tools to emulate a 1-way replication system.  This is to improve accessibility of data to meet a projects needs.</a:t>
            </a:r>
          </a:p>
          <a:p>
            <a:pPr marL="228600" indent="-228600">
              <a:buFont typeface="+mj-lt"/>
              <a:buAutoNum type="arabicPeriod"/>
            </a:pPr>
            <a:r>
              <a:rPr lang="en-US" baseline="0" dirty="0"/>
              <a:t>The first script is for adding new features to the replicated report feature class</a:t>
            </a:r>
          </a:p>
          <a:p>
            <a:pPr marL="228600" indent="-228600">
              <a:buFont typeface="+mj-lt"/>
              <a:buAutoNum type="arabicPeriod"/>
            </a:pPr>
            <a:r>
              <a:rPr lang="en-US" baseline="0" dirty="0"/>
              <a:t>Another for updating the attributes of a replicated report feature class</a:t>
            </a:r>
          </a:p>
          <a:p>
            <a:pPr marL="228600" indent="-228600">
              <a:buFont typeface="+mj-lt"/>
              <a:buAutoNum type="arabicPeriod"/>
            </a:pPr>
            <a:r>
              <a:rPr lang="en-US" baseline="0" dirty="0"/>
              <a:t>And a tool for adding new records to a table from a database query.</a:t>
            </a:r>
          </a:p>
          <a:p>
            <a:pPr marL="228600" indent="-228600">
              <a:buFont typeface="+mj-lt"/>
              <a:buAutoNum type="arabicPeriod"/>
            </a:pPr>
            <a:endParaRPr lang="en-US" baseline="0" dirty="0"/>
          </a:p>
          <a:p>
            <a:pPr marL="0" indent="0">
              <a:buFont typeface="+mj-lt"/>
              <a:buNone/>
            </a:pPr>
            <a:r>
              <a:rPr lang="en-US" baseline="0" dirty="0"/>
              <a:t>Some examples on using this toolset for updating figures.</a:t>
            </a:r>
          </a:p>
        </p:txBody>
      </p:sp>
      <p:sp>
        <p:nvSpPr>
          <p:cNvPr id="4" name="Slide Number Placeholder 3"/>
          <p:cNvSpPr>
            <a:spLocks noGrp="1"/>
          </p:cNvSpPr>
          <p:nvPr>
            <p:ph type="sldNum" sz="quarter" idx="10"/>
          </p:nvPr>
        </p:nvSpPr>
        <p:spPr/>
        <p:txBody>
          <a:bodyPr/>
          <a:lstStyle/>
          <a:p>
            <a:fld id="{63D7E7D7-470D-4AD6-A17C-FF4C44770DD1}" type="slidenum">
              <a:rPr lang="en-US" smtClean="0"/>
              <a:t>8</a:t>
            </a:fld>
            <a:endParaRPr lang="en-US"/>
          </a:p>
        </p:txBody>
      </p:sp>
    </p:spTree>
    <p:extLst>
      <p:ext uri="{BB962C8B-B14F-4D97-AF65-F5344CB8AC3E}">
        <p14:creationId xmlns:p14="http://schemas.microsoft.com/office/powerpoint/2010/main" val="40132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client has asked you to add the latest round of sample locations to an existing figure.</a:t>
            </a:r>
            <a:r>
              <a:rPr lang="en-US" baseline="0" dirty="0"/>
              <a:t>  </a:t>
            </a:r>
          </a:p>
          <a:p>
            <a:endParaRPr lang="en-US" baseline="0" dirty="0"/>
          </a:p>
          <a:p>
            <a:r>
              <a:rPr lang="en-US" baseline="0" dirty="0"/>
              <a:t>In this particular map, we specifically want to show sample locations within the this boundary and filter out monitoring wells.</a:t>
            </a:r>
          </a:p>
          <a:p>
            <a:endParaRPr lang="en-US" baseline="0" dirty="0"/>
          </a:p>
          <a:p>
            <a:r>
              <a:rPr lang="en-US" baseline="0" dirty="0"/>
              <a:t>Typically, you would create a map like this by selecting the locations within the boundary or by writing out a definition query.  You know the client is very particular with label placement, so you have created annotation that is stored in the map.  </a:t>
            </a:r>
          </a:p>
          <a:p>
            <a:endParaRPr lang="en-US" baseline="0" dirty="0"/>
          </a:p>
          <a:p>
            <a:r>
              <a:rPr lang="en-US" baseline="0" dirty="0"/>
              <a:t>With this request, how would you go about adding new locations to the map?  You could manually find the new locations and create a layer selection or manually update the definition query.  But In either case, you are basically re-creating the map by performing the same exact workflow to make the update.</a:t>
            </a:r>
          </a:p>
        </p:txBody>
      </p:sp>
      <p:sp>
        <p:nvSpPr>
          <p:cNvPr id="4" name="Slide Number Placeholder 3"/>
          <p:cNvSpPr>
            <a:spLocks noGrp="1"/>
          </p:cNvSpPr>
          <p:nvPr>
            <p:ph type="sldNum" sz="quarter" idx="10"/>
          </p:nvPr>
        </p:nvSpPr>
        <p:spPr/>
        <p:txBody>
          <a:bodyPr/>
          <a:lstStyle/>
          <a:p>
            <a:fld id="{63D7E7D7-470D-4AD6-A17C-FF4C44770DD1}" type="slidenum">
              <a:rPr lang="en-US" smtClean="0"/>
              <a:t>9</a:t>
            </a:fld>
            <a:endParaRPr lang="en-US"/>
          </a:p>
        </p:txBody>
      </p:sp>
    </p:spTree>
    <p:extLst>
      <p:ext uri="{BB962C8B-B14F-4D97-AF65-F5344CB8AC3E}">
        <p14:creationId xmlns:p14="http://schemas.microsoft.com/office/powerpoint/2010/main" val="1810380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8164D4-BFBF-4202-893D-865CD75E5338}" type="datetimeFigureOut">
              <a:rPr lang="en-US" smtClean="0"/>
              <a:t>10/13/2016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4034271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8164D4-BFBF-4202-893D-865CD75E5338}" type="datetimeFigureOut">
              <a:rPr lang="en-US" smtClean="0"/>
              <a:t>10/13/2016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85473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8164D4-BFBF-4202-893D-865CD75E5338}" type="datetimeFigureOut">
              <a:rPr lang="en-US" smtClean="0"/>
              <a:t>10/13/2016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3160249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8164D4-BFBF-4202-893D-865CD75E5338}" type="datetimeFigureOut">
              <a:rPr lang="en-US" smtClean="0"/>
              <a:t>10/13/2016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292509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A8164D4-BFBF-4202-893D-865CD75E5338}" type="datetimeFigureOut">
              <a:rPr lang="en-US" smtClean="0"/>
              <a:t>10/13/2016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1779858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8164D4-BFBF-4202-893D-865CD75E5338}" type="datetimeFigureOut">
              <a:rPr lang="en-US" smtClean="0"/>
              <a:t>10/13/2016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171731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8164D4-BFBF-4202-893D-865CD75E5338}" type="datetimeFigureOut">
              <a:rPr lang="en-US" smtClean="0"/>
              <a:t>10/13/2016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152123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8164D4-BFBF-4202-893D-865CD75E5338}" type="datetimeFigureOut">
              <a:rPr lang="en-US" smtClean="0"/>
              <a:t>10/13/2016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3233426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8164D4-BFBF-4202-893D-865CD75E5338}" type="datetimeFigureOut">
              <a:rPr lang="en-US" smtClean="0"/>
              <a:t>10/13/2016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51954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8164D4-BFBF-4202-893D-865CD75E5338}" type="datetimeFigureOut">
              <a:rPr lang="en-US" smtClean="0"/>
              <a:t>10/13/2016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154895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8164D4-BFBF-4202-893D-865CD75E5338}" type="datetimeFigureOut">
              <a:rPr lang="en-US" smtClean="0"/>
              <a:t>10/13/2016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4DD69-09FC-411B-A101-BD72CB481278}" type="slidenum">
              <a:rPr lang="en-US" smtClean="0"/>
              <a:t>‹#›</a:t>
            </a:fld>
            <a:endParaRPr lang="en-US"/>
          </a:p>
        </p:txBody>
      </p:sp>
    </p:spTree>
    <p:extLst>
      <p:ext uri="{BB962C8B-B14F-4D97-AF65-F5344CB8AC3E}">
        <p14:creationId xmlns:p14="http://schemas.microsoft.com/office/powerpoint/2010/main" val="1025993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8164D4-BFBF-4202-893D-865CD75E5338}" type="datetimeFigureOut">
              <a:rPr lang="en-US" smtClean="0"/>
              <a:t>10/13/2016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4DD69-09FC-411B-A101-BD72CB481278}" type="slidenum">
              <a:rPr lang="en-US" smtClean="0"/>
              <a:t>‹#›</a:t>
            </a:fld>
            <a:endParaRPr lang="en-US"/>
          </a:p>
        </p:txBody>
      </p:sp>
    </p:spTree>
    <p:extLst>
      <p:ext uri="{BB962C8B-B14F-4D97-AF65-F5344CB8AC3E}">
        <p14:creationId xmlns:p14="http://schemas.microsoft.com/office/powerpoint/2010/main" val="318078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ddochert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eth.docherty@dep.nj.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hDocherty/Budding-GD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mailto:sddocherty@gmail.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SethDocherty/Budding-GDB" TargetMode="External"/><Relationship Id="rId4" Type="http://schemas.openxmlformats.org/officeDocument/2006/relationships/hyperlink" Target="mailto:seth.docherty@dep.nj.gov"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6253" y="72190"/>
            <a:ext cx="7443538" cy="1339516"/>
          </a:xfrm>
          <a:prstGeom prst="rect">
            <a:avLst/>
          </a:prstGeom>
        </p:spPr>
        <p:txBody>
          <a:bodyPr vert="horz" lIns="91440" tIns="45720" rIns="91440" bIns="45720" rtlCol="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5D5D"/>
                </a:solidFill>
                <a:highlight>
                  <a:srgbClr val="FFFFFF"/>
                </a:highlight>
                <a:latin typeface="Georgia" panose="02040502050405020303" pitchFamily="18" charset="0"/>
              </a:rPr>
              <a:t>The Budding GDB</a:t>
            </a:r>
            <a:endParaRPr lang="en-US" dirty="0">
              <a:solidFill>
                <a:srgbClr val="FF5D5D"/>
              </a:solidFill>
              <a:highlight>
                <a:srgbClr val="FFFFFF"/>
              </a:highlight>
              <a:latin typeface="Georgia" panose="02040502050405020303" pitchFamily="18" charset="0"/>
            </a:endParaRPr>
          </a:p>
        </p:txBody>
      </p:sp>
      <p:sp>
        <p:nvSpPr>
          <p:cNvPr id="5" name="Title 1"/>
          <p:cNvSpPr txBox="1">
            <a:spLocks/>
          </p:cNvSpPr>
          <p:nvPr/>
        </p:nvSpPr>
        <p:spPr>
          <a:xfrm>
            <a:off x="96253" y="874296"/>
            <a:ext cx="8253662" cy="1074820"/>
          </a:xfrm>
          <a:prstGeom prst="rect">
            <a:avLst/>
          </a:prstGeom>
        </p:spPr>
        <p:txBody>
          <a:bodyPr vert="horz" lIns="91440" tIns="45720" rIns="91440" bIns="45720" rtlCol="0" anchor="ctr" anchorCtr="1">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6000" b="1" dirty="0">
                <a:solidFill>
                  <a:srgbClr val="FF5D5D"/>
                </a:solidFill>
                <a:latin typeface="Georgia" panose="02040502050405020303" pitchFamily="18" charset="0"/>
              </a:rPr>
            </a:br>
            <a:r>
              <a:rPr lang="en-US" sz="6000" dirty="0">
                <a:solidFill>
                  <a:srgbClr val="FF5D5D"/>
                </a:solidFill>
                <a:highlight>
                  <a:srgbClr val="FFFFFF"/>
                </a:highlight>
                <a:latin typeface="Georgia" panose="02040502050405020303" pitchFamily="18" charset="0"/>
              </a:rPr>
              <a:t>A Data Model for Report Maps</a:t>
            </a:r>
          </a:p>
        </p:txBody>
      </p:sp>
      <p:sp>
        <p:nvSpPr>
          <p:cNvPr id="8" name="Title 1"/>
          <p:cNvSpPr txBox="1">
            <a:spLocks/>
          </p:cNvSpPr>
          <p:nvPr/>
        </p:nvSpPr>
        <p:spPr>
          <a:xfrm>
            <a:off x="96253" y="5245768"/>
            <a:ext cx="6282990" cy="1612232"/>
          </a:xfrm>
          <a:prstGeom prst="rect">
            <a:avLst/>
          </a:prstGeom>
        </p:spPr>
        <p:txBody>
          <a:bodyPr vert="horz" lIns="91440" tIns="45720" rIns="91440" bIns="45720" rtlCol="0" anchor="ctr" anchorCtr="1">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FF5D5D"/>
                </a:solidFill>
                <a:highlight>
                  <a:srgbClr val="FFFFFF"/>
                </a:highlight>
                <a:latin typeface="Georgia" panose="02040502050405020303" pitchFamily="18" charset="0"/>
              </a:rPr>
              <a:t>Seth Docherty</a:t>
            </a:r>
          </a:p>
          <a:p>
            <a:endParaRPr lang="en-US" sz="2700" b="1" dirty="0">
              <a:solidFill>
                <a:srgbClr val="FF5D5D"/>
              </a:solidFill>
              <a:highlight>
                <a:srgbClr val="FFFFFF"/>
              </a:highlight>
              <a:latin typeface="Georgia" panose="02040502050405020303" pitchFamily="18" charset="0"/>
            </a:endParaRPr>
          </a:p>
          <a:p>
            <a:r>
              <a:rPr lang="en-US" sz="6000" b="1" dirty="0">
                <a:solidFill>
                  <a:srgbClr val="FF5D5D"/>
                </a:solidFill>
                <a:highlight>
                  <a:srgbClr val="FFFFFF"/>
                </a:highlight>
                <a:latin typeface="Georgia" panose="02040502050405020303" pitchFamily="18" charset="0"/>
              </a:rPr>
              <a:t>GIS Specialist – NJDEP: Bureau of Tidelands</a:t>
            </a:r>
          </a:p>
          <a:p>
            <a:endParaRPr lang="en-US" sz="4000" b="1" dirty="0">
              <a:solidFill>
                <a:srgbClr val="FF5D5D"/>
              </a:solidFill>
              <a:highlight>
                <a:srgbClr val="FFFFFF"/>
              </a:highlight>
              <a:latin typeface="Georgia" panose="02040502050405020303" pitchFamily="18" charset="0"/>
            </a:endParaRPr>
          </a:p>
          <a:p>
            <a:r>
              <a:rPr lang="en-US" sz="6000" b="1" dirty="0">
                <a:solidFill>
                  <a:srgbClr val="FF5D5D"/>
                </a:solidFill>
                <a:highlight>
                  <a:srgbClr val="FFFFFF"/>
                </a:highlight>
                <a:latin typeface="Georgia" panose="02040502050405020303" pitchFamily="18" charset="0"/>
              </a:rPr>
              <a:t>(e) </a:t>
            </a:r>
            <a:r>
              <a:rPr lang="en-US" sz="6000" b="1" dirty="0">
                <a:solidFill>
                  <a:srgbClr val="FF5D5D"/>
                </a:solidFill>
                <a:highlight>
                  <a:srgbClr val="FFFFFF"/>
                </a:highlight>
                <a:latin typeface="Georgia" panose="02040502050405020303" pitchFamily="18" charset="0"/>
                <a:hlinkClick r:id="rId3"/>
              </a:rPr>
              <a:t>sddocherty@gmail.com</a:t>
            </a:r>
            <a:endParaRPr lang="en-US" sz="6000" b="1" dirty="0">
              <a:solidFill>
                <a:srgbClr val="FF5D5D"/>
              </a:solidFill>
              <a:highlight>
                <a:srgbClr val="FFFFFF"/>
              </a:highlight>
              <a:latin typeface="Georgia" panose="02040502050405020303" pitchFamily="18" charset="0"/>
            </a:endParaRPr>
          </a:p>
          <a:p>
            <a:endParaRPr lang="en-US" sz="3700" b="1" dirty="0">
              <a:solidFill>
                <a:srgbClr val="FF5D5D"/>
              </a:solidFill>
              <a:highlight>
                <a:srgbClr val="FFFFFF"/>
              </a:highlight>
              <a:latin typeface="Georgia" panose="02040502050405020303" pitchFamily="18" charset="0"/>
            </a:endParaRPr>
          </a:p>
          <a:p>
            <a:r>
              <a:rPr lang="en-US" sz="6000" b="1" dirty="0">
                <a:solidFill>
                  <a:srgbClr val="FF5D5D"/>
                </a:solidFill>
                <a:highlight>
                  <a:srgbClr val="FFFFFF"/>
                </a:highlight>
                <a:latin typeface="Georgia" panose="02040502050405020303" pitchFamily="18" charset="0"/>
              </a:rPr>
              <a:t>(we) </a:t>
            </a:r>
            <a:r>
              <a:rPr lang="en-US" sz="6000" b="1" dirty="0">
                <a:solidFill>
                  <a:srgbClr val="FF5D5D"/>
                </a:solidFill>
                <a:highlight>
                  <a:srgbClr val="FFFFFF"/>
                </a:highlight>
                <a:latin typeface="Georgia" panose="02040502050405020303" pitchFamily="18" charset="0"/>
                <a:hlinkClick r:id="rId4"/>
              </a:rPr>
              <a:t>seth.docherty@dep.nj.gov</a:t>
            </a:r>
            <a:endParaRPr lang="en-US" sz="6000" b="1" dirty="0">
              <a:solidFill>
                <a:srgbClr val="FF5D5D"/>
              </a:solidFill>
              <a:highlight>
                <a:srgbClr val="FFFFFF"/>
              </a:highlight>
              <a:latin typeface="Georgia" panose="02040502050405020303" pitchFamily="18" charset="0"/>
            </a:endParaRPr>
          </a:p>
          <a:p>
            <a:endParaRPr lang="en-US" sz="6000" b="1" dirty="0">
              <a:solidFill>
                <a:srgbClr val="FF5D5D"/>
              </a:solidFill>
              <a:highlight>
                <a:srgbClr val="FFFFFF"/>
              </a:highlight>
              <a:latin typeface="Georgia" panose="02040502050405020303" pitchFamily="18" charset="0"/>
            </a:endParaRPr>
          </a:p>
        </p:txBody>
      </p:sp>
    </p:spTree>
    <p:extLst>
      <p:ext uri="{BB962C8B-B14F-4D97-AF65-F5344CB8AC3E}">
        <p14:creationId xmlns:p14="http://schemas.microsoft.com/office/powerpoint/2010/main" val="3358107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338" y="606085"/>
            <a:ext cx="7289800" cy="621395"/>
          </a:xfrm>
        </p:spPr>
        <p:txBody>
          <a:bodyPr>
            <a:normAutofit/>
          </a:bodyPr>
          <a:lstStyle/>
          <a:p>
            <a:r>
              <a:rPr lang="en-US" sz="3800" dirty="0"/>
              <a:t>Adding New Features to a Figure</a:t>
            </a:r>
          </a:p>
        </p:txBody>
      </p:sp>
      <p:sp>
        <p:nvSpPr>
          <p:cNvPr id="3" name="Content Placeholder 2"/>
          <p:cNvSpPr>
            <a:spLocks noGrp="1"/>
          </p:cNvSpPr>
          <p:nvPr>
            <p:ph idx="1"/>
          </p:nvPr>
        </p:nvSpPr>
        <p:spPr>
          <a:xfrm>
            <a:off x="2408236" y="1252613"/>
            <a:ext cx="6350001" cy="377726"/>
          </a:xfrm>
        </p:spPr>
        <p:txBody>
          <a:bodyPr>
            <a:normAutofit fontScale="92500" lnSpcReduction="10000"/>
          </a:bodyPr>
          <a:lstStyle/>
          <a:p>
            <a:pPr marL="0" indent="0">
              <a:buNone/>
            </a:pPr>
            <a:r>
              <a:rPr lang="en-US" sz="2400" dirty="0"/>
              <a:t>Automatically add the new features to the figure!</a:t>
            </a:r>
          </a:p>
          <a:p>
            <a:pPr marL="0" indent="0">
              <a:buNone/>
            </a:pPr>
            <a:endParaRPr lang="en-US" sz="2400" dirty="0"/>
          </a:p>
          <a:p>
            <a:endParaRPr lang="en-US"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pic>
        <p:nvPicPr>
          <p:cNvPr id="2050" name="Picture 2" descr="Add New Features to Feature Class &#10;Source Feature Class &#10;Report Feature Class &#10;Sample Location Specific &#10;Boundary Extent Feature Class (optonal) &#10;Figure Extent Feature Class &#10;Reportl Figure_Extent &#10;Ke Field in &#10;e Extent &#10;Area Name &#10;Select the es to be &#10;Z] Arsenic Area I &#10;Arsenic Area 10 &#10;Arsenic Area Il &#10;Arsenic Area 12 &#10;Arsenic Area 13 &#10;Arsenic Area 14 &#10;Arsenic Area 2 &#10;Arsenic Area 3 &#10;Arsenic Area 4 &#10;tee. &#10;Select the field that will be used to filter out &#10;fic values from the final ou &#10;Sample _Type &#10;Select values of features that &#10;Z] Monitoring Well &#10;Soil aomg &#10;want filtered out of the final ou t. &#10;Add Value &#10;Add Value &#10;&lt; &lt; Hide Help &#10;Add New Features to Feature Class &#10;Update a report specific feature class based on spatial records from a Parent &#10;(source) feature class _ &#10;The scripts user input requirements: &#10;Source Feature Class &#10;• Report Feature Class (FC that needs to be updated With new spatial features &#10;l_e_ point locations, polygons, polylines) &#10;Group Location Boundary Feature Class* &#10;Figure Extent FC (FC that stores all the figures as objects) &#10;Figure Key FieldThis is the field that stores the names of all the figure extents. &#10;This field is required to be in the Report Feature Class and Group Location &#10;Boundary and must be spelled the same.) &#10;• Figures to Update* (User selects figures that will be updated) &#10;• Filter Field* (If specific records should not be included in final output, specify' &#10;the field that that holds specific records) &#10;• Values to Filter* (User selects specific records that will not be included in &#10;final output) &#10;Scratch File Geodatabase (Filepath of Feature Dataset to store temporary &#10;Feature Classes) &#10;This script will find new records from a Parent Feature Class that are NOT in a &#10;Report Feature Class. The final output stores the the newly found records in a feature &#10;class that can be appended into the Report Feature Class. This FC can be found in &#10;the user specified feature dataset ending With the name Feature Check &#10;*Optional parameters. Input not required iffigures are not specified to be updated. &#10;Filepath to feature dataset that will store temporary report features. &#10;GDEBeports\Arsenic .gdbBeportI &#10;Environmen ts... &#10;NOTE: &#10;If a Report Feature Class &#10;Tool Help &#10;uses feature linked annotation, the append tool will no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38" y="1837457"/>
            <a:ext cx="6846492" cy="453423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7061798" y="2142361"/>
            <a:ext cx="4981782" cy="3919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This script adds new features to a report feature class.</a:t>
            </a:r>
          </a:p>
          <a:p>
            <a:r>
              <a:rPr lang="en-US" sz="2200" dirty="0"/>
              <a:t>New features are not immediately appended to the report feature class.</a:t>
            </a:r>
          </a:p>
          <a:p>
            <a:pPr lvl="1"/>
            <a:r>
              <a:rPr lang="en-US" sz="2200" dirty="0"/>
              <a:t>Stored in temporary feature class for verification.</a:t>
            </a:r>
          </a:p>
          <a:p>
            <a:pPr marL="0" indent="0">
              <a:buFont typeface="Arial" panose="020B0604020202020204" pitchFamily="34" charset="0"/>
              <a:buNone/>
            </a:pPr>
            <a:r>
              <a:rPr lang="en-US" sz="2200" b="1" dirty="0"/>
              <a:t>Some built in features include:</a:t>
            </a:r>
          </a:p>
          <a:p>
            <a:r>
              <a:rPr lang="en-US" sz="2200" dirty="0"/>
              <a:t>The ability to add new features to a specific figure.</a:t>
            </a:r>
          </a:p>
          <a:p>
            <a:r>
              <a:rPr lang="en-US" sz="2200" dirty="0"/>
              <a:t>Filter out specific features.</a:t>
            </a:r>
          </a:p>
        </p:txBody>
      </p:sp>
      <p:pic>
        <p:nvPicPr>
          <p:cNvPr id="14" name="Picture 2" descr="C:\Users\SethD\AppData\Local\Temp\msohtmlclip1\02\clip_image001.png"/>
          <p:cNvPicPr>
            <a:picLocks noChangeAspect="1" noChangeArrowheads="1"/>
          </p:cNvPicPr>
          <p:nvPr/>
        </p:nvPicPr>
        <p:blipFill rotWithShape="1">
          <a:blip r:embed="rId4">
            <a:extLst>
              <a:ext uri="{28A0092B-C50C-407E-A947-70E740481C1C}">
                <a14:useLocalDpi xmlns:a14="http://schemas.microsoft.com/office/drawing/2010/main" val="0"/>
              </a:ext>
            </a:extLst>
          </a:blip>
          <a:srcRect b="3754"/>
          <a:stretch/>
        </p:blipFill>
        <p:spPr bwMode="auto">
          <a:xfrm>
            <a:off x="535673" y="1714549"/>
            <a:ext cx="6146801" cy="49712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ethD\AppData\Local\Temp\msohtmlclip1\02\clip_image001.png"/>
          <p:cNvPicPr>
            <a:picLocks noChangeAspect="1" noChangeArrowheads="1"/>
          </p:cNvPicPr>
          <p:nvPr/>
        </p:nvPicPr>
        <p:blipFill rotWithShape="1">
          <a:blip r:embed="rId5">
            <a:extLst>
              <a:ext uri="{28A0092B-C50C-407E-A947-70E740481C1C}">
                <a14:useLocalDpi xmlns:a14="http://schemas.microsoft.com/office/drawing/2010/main" val="0"/>
              </a:ext>
            </a:extLst>
          </a:blip>
          <a:srcRect b="7353"/>
          <a:stretch/>
        </p:blipFill>
        <p:spPr bwMode="auto">
          <a:xfrm>
            <a:off x="535672" y="1714549"/>
            <a:ext cx="6146801" cy="49530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SethD\AppData\Local\Temp\msohtmlclip1\02\clip_image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49" y="1719151"/>
            <a:ext cx="6180159" cy="49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1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fade">
                                      <p:cBhvr>
                                        <p:cTn id="30" dur="500"/>
                                        <p:tgtEl>
                                          <p:spTgt spid="20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sp>
        <p:nvSpPr>
          <p:cNvPr id="5" name="Content Placeholder 2"/>
          <p:cNvSpPr txBox="1">
            <a:spLocks/>
          </p:cNvSpPr>
          <p:nvPr/>
        </p:nvSpPr>
        <p:spPr>
          <a:xfrm>
            <a:off x="115993" y="1127637"/>
            <a:ext cx="11226800" cy="9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Action Item:</a:t>
            </a:r>
            <a:r>
              <a:rPr lang="en-US" sz="2200" dirty="0"/>
              <a:t> Client requested to show sample locations that were tested for lead. They also want to label features so they can easily discern dirty and clean samples.</a:t>
            </a:r>
          </a:p>
          <a:p>
            <a:pPr marL="0" indent="0">
              <a:buFont typeface="Arial" panose="020B0604020202020204" pitchFamily="34" charset="0"/>
              <a:buNone/>
            </a:pPr>
            <a:endParaRPr lang="en-US" sz="2400" dirty="0"/>
          </a:p>
          <a:p>
            <a:endParaRPr lang="en-US" dirty="0"/>
          </a:p>
        </p:txBody>
      </p:sp>
      <p:sp>
        <p:nvSpPr>
          <p:cNvPr id="8" name="Title 1"/>
          <p:cNvSpPr txBox="1">
            <a:spLocks/>
          </p:cNvSpPr>
          <p:nvPr/>
        </p:nvSpPr>
        <p:spPr>
          <a:xfrm>
            <a:off x="1553369" y="535003"/>
            <a:ext cx="9085262" cy="621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Update Feature Attributes in a Figure</a:t>
            </a:r>
          </a:p>
        </p:txBody>
      </p:sp>
      <p:pic>
        <p:nvPicPr>
          <p:cNvPr id="3074" name="Picture 2" descr="C:\Users\SethD\AppData\Local\Temp\msohtmlclip1\02\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873657"/>
            <a:ext cx="4875213" cy="46687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8990118" y="2331427"/>
            <a:ext cx="2628900" cy="876300"/>
          </a:xfrm>
          <a:prstGeom prst="rect">
            <a:avLst/>
          </a:prstGeom>
        </p:spPr>
      </p:pic>
      <p:pic>
        <p:nvPicPr>
          <p:cNvPr id="11" name="Picture 10"/>
          <p:cNvPicPr>
            <a:picLocks noChangeAspect="1"/>
          </p:cNvPicPr>
          <p:nvPr/>
        </p:nvPicPr>
        <p:blipFill>
          <a:blip r:embed="rId5"/>
          <a:stretch>
            <a:fillRect/>
          </a:stretch>
        </p:blipFill>
        <p:spPr>
          <a:xfrm>
            <a:off x="5465868" y="3207727"/>
            <a:ext cx="4838700" cy="2057400"/>
          </a:xfrm>
          <a:prstGeom prst="rect">
            <a:avLst/>
          </a:prstGeom>
        </p:spPr>
      </p:pic>
      <p:pic>
        <p:nvPicPr>
          <p:cNvPr id="10" name="Picture 9"/>
          <p:cNvPicPr>
            <a:picLocks noChangeAspect="1"/>
          </p:cNvPicPr>
          <p:nvPr/>
        </p:nvPicPr>
        <p:blipFill>
          <a:blip r:embed="rId6"/>
          <a:stretch>
            <a:fillRect/>
          </a:stretch>
        </p:blipFill>
        <p:spPr>
          <a:xfrm>
            <a:off x="9266343" y="4783499"/>
            <a:ext cx="2076450" cy="1200150"/>
          </a:xfrm>
          <a:prstGeom prst="rect">
            <a:avLst/>
          </a:prstGeom>
        </p:spPr>
      </p:pic>
      <p:sp>
        <p:nvSpPr>
          <p:cNvPr id="14" name="Rectangle 13"/>
          <p:cNvSpPr/>
          <p:nvPr/>
        </p:nvSpPr>
        <p:spPr>
          <a:xfrm>
            <a:off x="5241820" y="1824921"/>
            <a:ext cx="6950180" cy="769441"/>
          </a:xfrm>
          <a:prstGeom prst="rect">
            <a:avLst/>
          </a:prstGeom>
        </p:spPr>
        <p:txBody>
          <a:bodyPr wrap="square">
            <a:spAutoFit/>
          </a:bodyPr>
          <a:lstStyle/>
          <a:p>
            <a:r>
              <a:rPr lang="en-US" sz="2200" b="1" dirty="0"/>
              <a:t>How would you go about symbolizing/labeling features?</a:t>
            </a:r>
            <a:endParaRPr lang="en-US" sz="2200" dirty="0"/>
          </a:p>
        </p:txBody>
      </p:sp>
    </p:spTree>
    <p:extLst>
      <p:ext uri="{BB962C8B-B14F-4D97-AF65-F5344CB8AC3E}">
        <p14:creationId xmlns:p14="http://schemas.microsoft.com/office/powerpoint/2010/main" val="23906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5087" y="1139227"/>
            <a:ext cx="6913563" cy="497540"/>
          </a:xfrm>
        </p:spPr>
        <p:txBody>
          <a:bodyPr>
            <a:normAutofit fontScale="85000" lnSpcReduction="10000"/>
          </a:bodyPr>
          <a:lstStyle/>
          <a:p>
            <a:pPr marL="0" indent="0">
              <a:buNone/>
            </a:pPr>
            <a:r>
              <a:rPr lang="en-US" sz="2600" dirty="0"/>
              <a:t>Automatically updates feature attributes in the figure!</a:t>
            </a:r>
          </a:p>
          <a:p>
            <a:pPr marL="0" indent="0">
              <a:buNone/>
            </a:pPr>
            <a:endParaRPr lang="en-US" sz="2400" dirty="0"/>
          </a:p>
          <a:p>
            <a:endParaRPr lang="en-US"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pic>
        <p:nvPicPr>
          <p:cNvPr id="4098" name="Picture 2" descr="GIS - Updating Attributes from a Table &#10;Sour ce Table &#10;Please input a geodatabase path to store temgu)rary .csv table (optional) &#10;Target Feature Class &#10;Source Join Field &#10;Locaton ID &#10;Tar t Join Field &#10;Locaton ID &#10;Select field s to &#10;D OBJECTID &#10;D SHAPE &#10;Location u &#10;Sample_Type &#10;Elevaton &#10;Start_Depth &#10;End _Depth &#10;[3 Beginning Sample_Date &#10;Latest San-ole Date &#10;Figure Extent Feature Class (optional) &#10;Ke field from &#10;e Extent Feature Class &#10;Area Name &#10;Select fic e for attribute &#10;Lead Area 10 &#10;Lead Area Il &#10;Lead Area 12 &#10;Lead Area 13 &#10;Lead Area 14 &#10;Lead Area 15 &#10;Z] Lead Area 2 &#10;Lead Area 3 &#10;Lead Area 4 &#10;Environments... &#10;Add Value &#10;&lt; &lt; Hide Help &#10;GIS - Updating Attributes from a Table &#10;Update attributes in a user specified target Feature Class (FC) based on attributes from a source &#10;Table. &#10;The scripts user input requirements: &#10;Source Table (Table that will be updating the Target table. A _csvfile can be used in place &#10;of a table) &#10;Scratch File Geodatabase (If a _csvfile is selected, this parameter is enabled so the user &#10;can select a location to store temporary files) &#10;Target FC (FC with attributes that need to be updated) &#10;Source Key Field (This is the field that will be used for joining data to the Target FC) &#10;Target Key Field (This is the field that will be used for joining data from the Source table) &#10;Fields to update (User selects fields in the Target table that need to be updated) &#10;• Figure Extent that stores all the figures) &#10;• Figure Key Field* Uhis is the field that stores the names of all the figure extents. This &#10;field is required to be in the Target FC and must be spelled the same) &#10;• Figures to selects figures that will be updated) &#10;The script has built in error checking to make sure: &#10;Figure Key Field Exists _ &#10;Target FC has a given figure. &#10;Source table has fields the user requested to update. &#10;This script performs a simple conditional check comparing the attributes in the Target FC against &#10;the Source table. If the attributes are not the same, the Target FC attribute is updated. &#10;*Optional parameters. Input not required if figures are not specified to be updated. &#10;Tool Hel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1611806"/>
            <a:ext cx="6388100" cy="507290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553369" y="539409"/>
            <a:ext cx="9085262" cy="621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Update Feature Attributes in a Figure</a:t>
            </a:r>
          </a:p>
        </p:txBody>
      </p:sp>
      <p:sp>
        <p:nvSpPr>
          <p:cNvPr id="13" name="Content Placeholder 2"/>
          <p:cNvSpPr txBox="1">
            <a:spLocks/>
          </p:cNvSpPr>
          <p:nvPr/>
        </p:nvSpPr>
        <p:spPr>
          <a:xfrm>
            <a:off x="6946900" y="1957678"/>
            <a:ext cx="51435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Update the attributes of a report feature class.</a:t>
            </a:r>
          </a:p>
          <a:p>
            <a:pPr marL="0" indent="0">
              <a:buFont typeface="Arial" panose="020B0604020202020204" pitchFamily="34" charset="0"/>
              <a:buNone/>
            </a:pPr>
            <a:endParaRPr lang="en-US" sz="2200" dirty="0"/>
          </a:p>
          <a:p>
            <a:pPr marL="0" indent="0">
              <a:buNone/>
            </a:pPr>
            <a:r>
              <a:rPr lang="en-US" sz="2200" b="1" dirty="0"/>
              <a:t>Some built in features include:</a:t>
            </a:r>
          </a:p>
          <a:p>
            <a:r>
              <a:rPr lang="en-US" sz="2200" dirty="0"/>
              <a:t>Update attributes for a specific figure.</a:t>
            </a:r>
          </a:p>
          <a:p>
            <a:r>
              <a:rPr lang="en-US" sz="2200" dirty="0"/>
              <a:t>Select a set of fields to update in the report feature class.</a:t>
            </a:r>
          </a:p>
          <a:p>
            <a:r>
              <a:rPr lang="en-US" sz="2200" dirty="0"/>
              <a:t>Update attributes from a table, feature class, or .csv document.</a:t>
            </a:r>
          </a:p>
          <a:p>
            <a:endParaRPr lang="en-US" sz="2200" dirty="0"/>
          </a:p>
        </p:txBody>
      </p:sp>
      <p:pic>
        <p:nvPicPr>
          <p:cNvPr id="14" name="Picture 2" descr="C:\Users\SethD\AppData\Local\Temp\msohtmlclip1\02\clip_image001.png"/>
          <p:cNvPicPr>
            <a:picLocks noChangeAspect="1" noChangeArrowheads="1"/>
          </p:cNvPicPr>
          <p:nvPr/>
        </p:nvPicPr>
        <p:blipFill rotWithShape="1">
          <a:blip r:embed="rId4">
            <a:extLst>
              <a:ext uri="{28A0092B-C50C-407E-A947-70E740481C1C}">
                <a14:useLocalDpi xmlns:a14="http://schemas.microsoft.com/office/drawing/2010/main" val="0"/>
              </a:ext>
            </a:extLst>
          </a:blip>
          <a:srcRect l="241" b="1213"/>
          <a:stretch/>
        </p:blipFill>
        <p:spPr bwMode="auto">
          <a:xfrm>
            <a:off x="672888" y="1502455"/>
            <a:ext cx="5549378" cy="52626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ethD\AppData\Local\Temp\msohtmlclip1\02\clip_image001.png"/>
          <p:cNvPicPr>
            <a:picLocks noChangeAspect="1" noChangeArrowheads="1"/>
          </p:cNvPicPr>
          <p:nvPr/>
        </p:nvPicPr>
        <p:blipFill rotWithShape="1">
          <a:blip r:embed="rId5">
            <a:extLst>
              <a:ext uri="{28A0092B-C50C-407E-A947-70E740481C1C}">
                <a14:useLocalDpi xmlns:a14="http://schemas.microsoft.com/office/drawing/2010/main" val="0"/>
              </a:ext>
            </a:extLst>
          </a:blip>
          <a:srcRect t="-589" r="5512" b="589"/>
          <a:stretch/>
        </p:blipFill>
        <p:spPr bwMode="auto">
          <a:xfrm>
            <a:off x="654050" y="1467523"/>
            <a:ext cx="5589588" cy="529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0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fade">
                                      <p:cBhvr>
                                        <p:cTn id="2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sp>
        <p:nvSpPr>
          <p:cNvPr id="5" name="Content Placeholder 2"/>
          <p:cNvSpPr txBox="1">
            <a:spLocks/>
          </p:cNvSpPr>
          <p:nvPr/>
        </p:nvSpPr>
        <p:spPr>
          <a:xfrm>
            <a:off x="115992" y="1127637"/>
            <a:ext cx="11649287" cy="9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Action Item: </a:t>
            </a:r>
            <a:r>
              <a:rPr lang="en-US" sz="2400" dirty="0"/>
              <a:t>The client requests to show the latest sample results for each location by depth.</a:t>
            </a:r>
          </a:p>
          <a:p>
            <a:endParaRPr lang="en-US" dirty="0"/>
          </a:p>
        </p:txBody>
      </p:sp>
      <p:sp>
        <p:nvSpPr>
          <p:cNvPr id="8" name="Title 1"/>
          <p:cNvSpPr txBox="1">
            <a:spLocks/>
          </p:cNvSpPr>
          <p:nvPr/>
        </p:nvSpPr>
        <p:spPr>
          <a:xfrm>
            <a:off x="1553369" y="535003"/>
            <a:ext cx="9085262" cy="621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Add New Sample Results to ArcMap Table</a:t>
            </a:r>
          </a:p>
        </p:txBody>
      </p:sp>
      <p:sp>
        <p:nvSpPr>
          <p:cNvPr id="14" name="Rectangle 13"/>
          <p:cNvSpPr/>
          <p:nvPr/>
        </p:nvSpPr>
        <p:spPr>
          <a:xfrm>
            <a:off x="7759701" y="5892511"/>
            <a:ext cx="4981680" cy="769441"/>
          </a:xfrm>
          <a:prstGeom prst="rect">
            <a:avLst/>
          </a:prstGeom>
        </p:spPr>
        <p:txBody>
          <a:bodyPr wrap="square">
            <a:spAutoFit/>
          </a:bodyPr>
          <a:lstStyle/>
          <a:p>
            <a:r>
              <a:rPr lang="en-US" sz="2200" b="1" dirty="0"/>
              <a:t>How would you adding new records to the ArcMap table?</a:t>
            </a:r>
            <a:endParaRPr lang="en-US" sz="2200" dirty="0"/>
          </a:p>
        </p:txBody>
      </p:sp>
      <p:sp>
        <p:nvSpPr>
          <p:cNvPr id="12" name="Content Placeholder 2"/>
          <p:cNvSpPr txBox="1">
            <a:spLocks/>
          </p:cNvSpPr>
          <p:nvPr/>
        </p:nvSpPr>
        <p:spPr>
          <a:xfrm>
            <a:off x="7759701" y="1979771"/>
            <a:ext cx="4432300" cy="1357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Background:</a:t>
            </a:r>
            <a:r>
              <a:rPr lang="en-US" sz="2200" dirty="0"/>
              <a:t> The sample result label boxes are generated based on a related ArcMap table of analytical results.</a:t>
            </a:r>
            <a:endParaRPr lang="en-US" sz="2200" b="1" dirty="0"/>
          </a:p>
          <a:p>
            <a:endParaRPr lang="en-US" dirty="0"/>
          </a:p>
        </p:txBody>
      </p:sp>
      <p:pic>
        <p:nvPicPr>
          <p:cNvPr id="5122" name="Picture 2" descr="M71 - EL 51 &#10;-os•to-lu•: 788 &#10;S357 - EL 50 &#10;26 t02ff: 71 u &#10;sra &#10;S65S - EL 56 &#10;le tori': 501 &#10;42 &#10;212 &#10;us2- EL 5a &#10;18 t. 1 z: 7C &#10;-arto 738 &#10;-72 b -77: 27 &#10;SS26- EL 5' &#10;S75S- EL 50 &#10;-70' b -TB: 100 &#10;-120 to-12E: &#10;SS17 - EL 5' &#10;sys "/>
          <p:cNvPicPr>
            <a:picLocks noChangeAspect="1" noChangeArrowheads="1"/>
          </p:cNvPicPr>
          <p:nvPr/>
        </p:nvPicPr>
        <p:blipFill rotWithShape="1">
          <a:blip r:embed="rId3">
            <a:extLst>
              <a:ext uri="{28A0092B-C50C-407E-A947-70E740481C1C}">
                <a14:useLocalDpi xmlns:a14="http://schemas.microsoft.com/office/drawing/2010/main" val="0"/>
              </a:ext>
            </a:extLst>
          </a:blip>
          <a:srcRect r="6742" b="8065"/>
          <a:stretch/>
        </p:blipFill>
        <p:spPr bwMode="auto">
          <a:xfrm>
            <a:off x="1841501" y="1849131"/>
            <a:ext cx="5707064" cy="481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9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8437" y="1204260"/>
            <a:ext cx="5689601" cy="377726"/>
          </a:xfrm>
        </p:spPr>
        <p:txBody>
          <a:bodyPr>
            <a:normAutofit fontScale="92500" lnSpcReduction="10000"/>
          </a:bodyPr>
          <a:lstStyle/>
          <a:p>
            <a:pPr marL="0" indent="0">
              <a:buNone/>
            </a:pPr>
            <a:r>
              <a:rPr lang="en-US" sz="2400" dirty="0"/>
              <a:t>Automatically add new records to a table!</a:t>
            </a:r>
          </a:p>
          <a:p>
            <a:pPr marL="0" indent="0">
              <a:buNone/>
            </a:pPr>
            <a:endParaRPr lang="en-US" sz="2400" dirty="0"/>
          </a:p>
          <a:p>
            <a:endParaRPr lang="en-US"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sp>
        <p:nvSpPr>
          <p:cNvPr id="7" name="Title 1"/>
          <p:cNvSpPr txBox="1">
            <a:spLocks/>
          </p:cNvSpPr>
          <p:nvPr/>
        </p:nvSpPr>
        <p:spPr>
          <a:xfrm>
            <a:off x="1553369" y="535003"/>
            <a:ext cx="9085262" cy="621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Add New Sample Results to ArcMap Table</a:t>
            </a:r>
          </a:p>
        </p:txBody>
      </p:sp>
      <p:pic>
        <p:nvPicPr>
          <p:cNvPr id="6146" name="Picture 2" descr="Add New Records to Table &#10;Input File &#10;Input Ar Table &#10;Scratch Database &#10;Environmen ts... &#10;&lt; &lt; Hide Help &#10;Add New Records to Table &#10;Update a GIS table with data saved in a _csvfiles_ The _csvfile can &#10;consist of data that a user manually Inputs or a query from a &#10;database. &#10;The script starts by checking the input file for the following: &#10;• Do the field names match the ArcMap Table. &#10;• Are all the fields from the ArcMap table in the input file. &#10;• Do the field types from the input file match the ArcMap table. &#10;Once all the checks pass, the input file columns are reordered to &#10;match the ArcMap Table. The input file is then compared to the &#10;ArcMap table to find new records. The new records are exported to a &#10;temporary _csv file, imported into ArcMap using the &#10;TabletoTable_Conversion tool, and appened to ArcMap table &#10;Tool Hel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18" y="2271335"/>
            <a:ext cx="6297682" cy="309423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6578600" y="1659496"/>
            <a:ext cx="5613400" cy="4665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Add new records from a database query to an ArcMap table. </a:t>
            </a:r>
          </a:p>
          <a:p>
            <a:r>
              <a:rPr lang="en-US" sz="2200" dirty="0"/>
              <a:t>Script compares input .csv document and ArcMap table.</a:t>
            </a:r>
          </a:p>
          <a:p>
            <a:r>
              <a:rPr lang="en-US" sz="2200" dirty="0"/>
              <a:t>Manually doing this is no easy feat but with python, its much easier. </a:t>
            </a:r>
          </a:p>
          <a:p>
            <a:pPr marL="0" indent="0">
              <a:buFont typeface="Arial" panose="020B0604020202020204" pitchFamily="34" charset="0"/>
              <a:buNone/>
            </a:pPr>
            <a:endParaRPr lang="en-US" sz="1000" dirty="0"/>
          </a:p>
          <a:p>
            <a:pPr marL="0" indent="0">
              <a:buFont typeface="Arial" panose="020B0604020202020204" pitchFamily="34" charset="0"/>
              <a:buNone/>
            </a:pPr>
            <a:r>
              <a:rPr lang="en-US" sz="2200" dirty="0"/>
              <a:t>No strict requirements for the input .csv document:</a:t>
            </a:r>
          </a:p>
          <a:p>
            <a:pPr lvl="1"/>
            <a:r>
              <a:rPr lang="en-US" sz="2200" dirty="0"/>
              <a:t>Field order does not need to match the ArcMap table.</a:t>
            </a:r>
          </a:p>
          <a:p>
            <a:pPr lvl="1"/>
            <a:r>
              <a:rPr lang="en-US" sz="2200" dirty="0"/>
              <a:t>Fields in ArcMap table must be in the .csv document and spelled the same.</a:t>
            </a:r>
          </a:p>
          <a:p>
            <a:endParaRPr lang="en-US" sz="2200" dirty="0"/>
          </a:p>
        </p:txBody>
      </p:sp>
      <p:pic>
        <p:nvPicPr>
          <p:cNvPr id="12" name="Picture 2" descr="M71 - EL 51 &#10;-os•to-lu•: 788 &#10;S357 - EL 50 &#10;26 t02ff: 71 u &#10;sra &#10;S65S - EL 56 &#10;le tori': 501 &#10;42 &#10;212 &#10;us2- EL 5a &#10;18 t. 1 z: 7C &#10;-arto 738 &#10;-72 b -77: 27 &#10;SS26- EL 5' &#10;S75S- EL 50 &#10;-70' b -TB: 100 &#10;-120 to-12E: &#10;SS17 - EL 5' &#10;sys "/>
          <p:cNvPicPr>
            <a:picLocks noChangeAspect="1" noChangeArrowheads="1"/>
          </p:cNvPicPr>
          <p:nvPr/>
        </p:nvPicPr>
        <p:blipFill rotWithShape="1">
          <a:blip r:embed="rId4">
            <a:extLst>
              <a:ext uri="{28A0092B-C50C-407E-A947-70E740481C1C}">
                <a14:useLocalDpi xmlns:a14="http://schemas.microsoft.com/office/drawing/2010/main" val="0"/>
              </a:ext>
            </a:extLst>
          </a:blip>
          <a:srcRect r="6742" b="8065"/>
          <a:stretch/>
        </p:blipFill>
        <p:spPr bwMode="auto">
          <a:xfrm>
            <a:off x="76200" y="1576232"/>
            <a:ext cx="6162675" cy="51970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s;.k &#10;-os•to-lu•: 788 &#10;S75S- EL 50 &#10;212 &#10;S357 - EL 50 &#10;26 t020': 71 u &#10;28 11 &#10;S65S - EL 56 &#10;le tori': 501 &#10;43 &#10;-70' b -TB: 100 &#10;-120 &#10;EL 51 &#10;28 t021•: &#10;- EL 5a &#10;t028•: 217 &#10;-12: 94 &#10;-102 to-107: 48 &#10;SS77 - EL 56 &#10;1 Etc 1 0: 474 &#10;SS17 - EL 5' &#10;sra &#10;SS18 - EL &#10;t028: 282 &#10;18 tolz: &#10;ssm- EL il &#10;le tori': ess &#10;472 &#10;S313 - EL 51 &#10;01' to-oz: 352 &#10;us2- EL 5a &#10;18 t. 1 z: 7C &#10;-arto 738 &#10;-72 b -77: 27 &#10;SS80 EL 52 &#10;• -23 to-28•: &#10;-83' E -88: 130 &#10;SuO EL 55 &#10;207 &#10;2c2 &#10;S31S- EL 5' &#10;258 &#10;SS26- EL 5' &#10;38 "/>
          <p:cNvPicPr>
            <a:picLocks noChangeAspect="1" noChangeArrowheads="1"/>
          </p:cNvPicPr>
          <p:nvPr/>
        </p:nvPicPr>
        <p:blipFill rotWithShape="1">
          <a:blip r:embed="rId5">
            <a:extLst>
              <a:ext uri="{28A0092B-C50C-407E-A947-70E740481C1C}">
                <a14:useLocalDpi xmlns:a14="http://schemas.microsoft.com/office/drawing/2010/main" val="0"/>
              </a:ext>
            </a:extLst>
          </a:blip>
          <a:srcRect r="2243" b="6739"/>
          <a:stretch/>
        </p:blipFill>
        <p:spPr bwMode="auto">
          <a:xfrm>
            <a:off x="76200" y="1581986"/>
            <a:ext cx="6381750" cy="516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5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48"/>
                                        </p:tgtEl>
                                        <p:attrNameLst>
                                          <p:attrName>style.visibility</p:attrName>
                                        </p:attrNameLst>
                                      </p:cBhvr>
                                      <p:to>
                                        <p:strVal val="visible"/>
                                      </p:to>
                                    </p:set>
                                    <p:animEffect transition="in" filter="fade">
                                      <p:cBhvr>
                                        <p:cTn id="3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Utilizing ArcGIS built in tools</a:t>
            </a:r>
          </a:p>
        </p:txBody>
      </p:sp>
      <p:sp>
        <p:nvSpPr>
          <p:cNvPr id="3" name="Content Placeholder 2"/>
          <p:cNvSpPr>
            <a:spLocks noGrp="1"/>
          </p:cNvSpPr>
          <p:nvPr>
            <p:ph idx="1"/>
          </p:nvPr>
        </p:nvSpPr>
        <p:spPr/>
        <p:txBody>
          <a:bodyPr/>
          <a:lstStyle/>
          <a:p>
            <a:r>
              <a:rPr lang="en-US" dirty="0"/>
              <a:t>Effortlessly create maps with ArcMap's built-in tools.</a:t>
            </a:r>
          </a:p>
          <a:p>
            <a:r>
              <a:rPr lang="en-US" dirty="0" err="1"/>
              <a:t>Arcpy</a:t>
            </a:r>
            <a:r>
              <a:rPr lang="en-US" dirty="0"/>
              <a:t> library functions built into ETL python scripts.</a:t>
            </a:r>
          </a:p>
          <a:p>
            <a:r>
              <a:rPr lang="en-US" dirty="0"/>
              <a:t>Feature Linked Annotation</a:t>
            </a:r>
          </a:p>
          <a:p>
            <a:pPr lvl="1"/>
            <a:r>
              <a:rPr lang="en-US" dirty="0"/>
              <a:t>Label updates are quick and easy</a:t>
            </a:r>
          </a:p>
          <a:p>
            <a:pPr lvl="1"/>
            <a:r>
              <a:rPr lang="en-US" dirty="0"/>
              <a:t>Attributes can control label size/properties</a:t>
            </a:r>
          </a:p>
          <a:p>
            <a:r>
              <a:rPr lang="en-US" dirty="0"/>
              <a:t>Data Driven Pages</a:t>
            </a:r>
          </a:p>
          <a:p>
            <a:pPr lvl="1"/>
            <a:r>
              <a:rPr lang="en-US" dirty="0"/>
              <a:t>Quickly generate pdf’s in a few clicks</a:t>
            </a:r>
          </a:p>
          <a:p>
            <a:pPr lvl="1"/>
            <a:r>
              <a:rPr lang="en-US" dirty="0"/>
              <a:t>Figure Extent feature class is used as index layer</a:t>
            </a:r>
          </a:p>
          <a:p>
            <a:pPr lvl="1"/>
            <a:endParaRPr lang="en-US" dirty="0"/>
          </a:p>
          <a:p>
            <a:pPr marL="0" indent="0">
              <a:buNone/>
            </a:pPr>
            <a:endParaRPr lang="en-US"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spTree>
    <p:extLst>
      <p:ext uri="{BB962C8B-B14F-4D97-AF65-F5344CB8AC3E}">
        <p14:creationId xmlns:p14="http://schemas.microsoft.com/office/powerpoint/2010/main" val="25200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I Get This Toolset?</a:t>
            </a:r>
          </a:p>
        </p:txBody>
      </p:sp>
      <p:sp>
        <p:nvSpPr>
          <p:cNvPr id="3" name="Content Placeholder 2"/>
          <p:cNvSpPr>
            <a:spLocks noGrp="1"/>
          </p:cNvSpPr>
          <p:nvPr>
            <p:ph idx="1"/>
          </p:nvPr>
        </p:nvSpPr>
        <p:spPr>
          <a:xfrm>
            <a:off x="838200" y="1508125"/>
            <a:ext cx="10515600" cy="4351338"/>
          </a:xfrm>
        </p:spPr>
        <p:txBody>
          <a:bodyPr/>
          <a:lstStyle/>
          <a:p>
            <a:r>
              <a:rPr lang="en-US" dirty="0">
                <a:effectLst/>
              </a:rPr>
              <a:t>All my code has been uploaded to GitHub</a:t>
            </a:r>
          </a:p>
          <a:p>
            <a:pPr lvl="1"/>
            <a:r>
              <a:rPr lang="en-US" dirty="0">
                <a:effectLst/>
                <a:hlinkClick r:id="rId3"/>
              </a:rPr>
              <a:t>https://github.com/SethDocherty/Budding-GDB</a:t>
            </a:r>
            <a:endParaRPr lang="en-US" dirty="0">
              <a:effectLst/>
            </a:endParaRPr>
          </a:p>
          <a:p>
            <a:r>
              <a:rPr lang="en-US" dirty="0">
                <a:effectLst/>
              </a:rPr>
              <a:t>Install add-in and enable the toolbar to start using!</a:t>
            </a:r>
          </a:p>
          <a:p>
            <a:r>
              <a:rPr lang="en-US" dirty="0">
                <a:effectLst/>
              </a:rPr>
              <a:t>Other tools and reference documents can be found in the repository.</a:t>
            </a:r>
          </a:p>
          <a:p>
            <a:endParaRPr lang="en-US" dirty="0"/>
          </a:p>
        </p:txBody>
      </p:sp>
      <p:pic>
        <p:nvPicPr>
          <p:cNvPr id="5" name="Picture 4"/>
          <p:cNvPicPr>
            <a:picLocks noChangeAspect="1"/>
          </p:cNvPicPr>
          <p:nvPr/>
        </p:nvPicPr>
        <p:blipFill>
          <a:blip r:embed="rId4"/>
          <a:stretch>
            <a:fillRect/>
          </a:stretch>
        </p:blipFill>
        <p:spPr>
          <a:xfrm>
            <a:off x="5832475" y="3931444"/>
            <a:ext cx="6086475" cy="2486025"/>
          </a:xfrm>
          <a:prstGeom prst="rect">
            <a:avLst/>
          </a:prstGeom>
        </p:spPr>
      </p:pic>
      <p:pic>
        <p:nvPicPr>
          <p:cNvPr id="7" name="Picture 6"/>
          <p:cNvPicPr>
            <a:picLocks noChangeAspect="1"/>
          </p:cNvPicPr>
          <p:nvPr/>
        </p:nvPicPr>
        <p:blipFill>
          <a:blip r:embed="rId5"/>
          <a:stretch>
            <a:fillRect/>
          </a:stretch>
        </p:blipFill>
        <p:spPr>
          <a:xfrm>
            <a:off x="273050" y="3807618"/>
            <a:ext cx="5391150" cy="2733675"/>
          </a:xfrm>
          <a:prstGeom prst="rect">
            <a:avLst/>
          </a:prstGeom>
        </p:spPr>
      </p:pic>
    </p:spTree>
    <p:extLst>
      <p:ext uri="{BB962C8B-B14F-4D97-AF65-F5344CB8AC3E}">
        <p14:creationId xmlns:p14="http://schemas.microsoft.com/office/powerpoint/2010/main" val="298671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5600" y="2536825"/>
            <a:ext cx="3327400" cy="854075"/>
          </a:xfrm>
        </p:spPr>
        <p:txBody>
          <a:bodyPr>
            <a:noAutofit/>
          </a:bodyPr>
          <a:lstStyle/>
          <a:p>
            <a:r>
              <a:rPr lang="en-US" sz="5000" dirty="0"/>
              <a:t>Questions?</a:t>
            </a:r>
          </a:p>
        </p:txBody>
      </p:sp>
      <p:sp>
        <p:nvSpPr>
          <p:cNvPr id="4" name="Title 1"/>
          <p:cNvSpPr txBox="1">
            <a:spLocks/>
          </p:cNvSpPr>
          <p:nvPr/>
        </p:nvSpPr>
        <p:spPr>
          <a:xfrm>
            <a:off x="125508" y="4954772"/>
            <a:ext cx="6105171" cy="1903228"/>
          </a:xfrm>
          <a:prstGeom prst="rect">
            <a:avLst/>
          </a:prstGeom>
        </p:spPr>
        <p:txBody>
          <a:bodyPr vert="horz" lIns="91440" tIns="45720" rIns="91440" bIns="45720" rtlCol="0" anchor="ctr" anchorCtr="1">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FF5D5D"/>
                </a:solidFill>
                <a:highlight>
                  <a:srgbClr val="FFFFFF"/>
                </a:highlight>
                <a:latin typeface="Georgia" panose="02040502050405020303" pitchFamily="18" charset="0"/>
              </a:rPr>
              <a:t>Seth Docherty</a:t>
            </a:r>
          </a:p>
          <a:p>
            <a:endParaRPr lang="en-US" sz="2700" b="1" dirty="0">
              <a:solidFill>
                <a:srgbClr val="FF5D5D"/>
              </a:solidFill>
              <a:highlight>
                <a:srgbClr val="FFFFFF"/>
              </a:highlight>
              <a:latin typeface="Georgia" panose="02040502050405020303" pitchFamily="18" charset="0"/>
            </a:endParaRPr>
          </a:p>
          <a:p>
            <a:r>
              <a:rPr lang="en-US" sz="6000" b="1" dirty="0">
                <a:solidFill>
                  <a:srgbClr val="FF5D5D"/>
                </a:solidFill>
                <a:highlight>
                  <a:srgbClr val="FFFFFF"/>
                </a:highlight>
                <a:latin typeface="Georgia" panose="02040502050405020303" pitchFamily="18" charset="0"/>
              </a:rPr>
              <a:t>GIS Specialist – NJDEP: Bureau of Tidelands</a:t>
            </a:r>
          </a:p>
          <a:p>
            <a:endParaRPr lang="en-US" sz="4000" b="1" dirty="0">
              <a:solidFill>
                <a:srgbClr val="FF5D5D"/>
              </a:solidFill>
              <a:highlight>
                <a:srgbClr val="FFFFFF"/>
              </a:highlight>
              <a:latin typeface="Georgia" panose="02040502050405020303" pitchFamily="18" charset="0"/>
            </a:endParaRPr>
          </a:p>
          <a:p>
            <a:r>
              <a:rPr lang="en-US" sz="6000" b="1" dirty="0">
                <a:solidFill>
                  <a:srgbClr val="FF5D5D"/>
                </a:solidFill>
                <a:highlight>
                  <a:srgbClr val="FFFFFF"/>
                </a:highlight>
                <a:latin typeface="Georgia" panose="02040502050405020303" pitchFamily="18" charset="0"/>
              </a:rPr>
              <a:t>(e) </a:t>
            </a:r>
            <a:r>
              <a:rPr lang="en-US" sz="6000" b="1" dirty="0">
                <a:solidFill>
                  <a:srgbClr val="FF5D5D"/>
                </a:solidFill>
                <a:highlight>
                  <a:srgbClr val="FFFFFF"/>
                </a:highlight>
                <a:latin typeface="Georgia" panose="02040502050405020303" pitchFamily="18" charset="0"/>
                <a:hlinkClick r:id="rId3"/>
              </a:rPr>
              <a:t>sddocherty@gmail.com</a:t>
            </a:r>
            <a:endParaRPr lang="en-US" sz="6000" b="1" dirty="0">
              <a:solidFill>
                <a:srgbClr val="FF5D5D"/>
              </a:solidFill>
              <a:highlight>
                <a:srgbClr val="FFFFFF"/>
              </a:highlight>
              <a:latin typeface="Georgia" panose="02040502050405020303" pitchFamily="18" charset="0"/>
            </a:endParaRPr>
          </a:p>
          <a:p>
            <a:endParaRPr lang="en-US" sz="3100" b="1" dirty="0">
              <a:solidFill>
                <a:srgbClr val="FF5D5D"/>
              </a:solidFill>
              <a:highlight>
                <a:srgbClr val="FFFFFF"/>
              </a:highlight>
              <a:latin typeface="Georgia" panose="02040502050405020303" pitchFamily="18" charset="0"/>
            </a:endParaRPr>
          </a:p>
          <a:p>
            <a:r>
              <a:rPr lang="en-US" sz="6000" b="1" dirty="0">
                <a:solidFill>
                  <a:srgbClr val="FF5D5D"/>
                </a:solidFill>
                <a:highlight>
                  <a:srgbClr val="FFFFFF"/>
                </a:highlight>
                <a:latin typeface="Georgia" panose="02040502050405020303" pitchFamily="18" charset="0"/>
              </a:rPr>
              <a:t>(we) </a:t>
            </a:r>
            <a:r>
              <a:rPr lang="en-US" sz="6000" b="1" dirty="0">
                <a:solidFill>
                  <a:srgbClr val="FF5D5D"/>
                </a:solidFill>
                <a:highlight>
                  <a:srgbClr val="FFFFFF"/>
                </a:highlight>
                <a:latin typeface="Georgia" panose="02040502050405020303" pitchFamily="18" charset="0"/>
                <a:hlinkClick r:id="rId4"/>
              </a:rPr>
              <a:t>seth.docherty@dep.nj.gov</a:t>
            </a:r>
            <a:endParaRPr lang="en-US" sz="6000" b="1" dirty="0">
              <a:solidFill>
                <a:srgbClr val="FF5D5D"/>
              </a:solidFill>
              <a:highlight>
                <a:srgbClr val="FFFFFF"/>
              </a:highlight>
              <a:latin typeface="Georgia" panose="02040502050405020303" pitchFamily="18" charset="0"/>
            </a:endParaRPr>
          </a:p>
          <a:p>
            <a:endParaRPr lang="en-US" sz="3100" b="1" dirty="0">
              <a:solidFill>
                <a:srgbClr val="FF5D5D"/>
              </a:solidFill>
              <a:highlight>
                <a:srgbClr val="FFFFFF"/>
              </a:highlight>
              <a:latin typeface="Georgia" panose="02040502050405020303" pitchFamily="18" charset="0"/>
            </a:endParaRPr>
          </a:p>
          <a:p>
            <a:r>
              <a:rPr lang="en-US" sz="6000" dirty="0">
                <a:hlinkClick r:id="rId5"/>
              </a:rPr>
              <a:t>https://github.com/SethDocherty/Budding-GDB</a:t>
            </a:r>
            <a:endParaRPr lang="en-US" sz="6000" dirty="0"/>
          </a:p>
        </p:txBody>
      </p:sp>
    </p:spTree>
    <p:extLst>
      <p:ext uri="{BB962C8B-B14F-4D97-AF65-F5344CB8AC3E}">
        <p14:creationId xmlns:p14="http://schemas.microsoft.com/office/powerpoint/2010/main" val="68846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Presentation Topics</a:t>
            </a:r>
          </a:p>
        </p:txBody>
      </p:sp>
      <p:sp>
        <p:nvSpPr>
          <p:cNvPr id="5"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Overview of the Budding Geodatabase (GDB) concept</a:t>
            </a:r>
          </a:p>
          <a:p>
            <a:pPr marL="342900" indent="-342900" algn="l">
              <a:buFont typeface="Arial" panose="020B0604020202020204" pitchFamily="34" charset="0"/>
              <a:buChar char="•"/>
            </a:pPr>
            <a:r>
              <a:rPr lang="en-US" dirty="0"/>
              <a:t>Features and the Toolset</a:t>
            </a:r>
          </a:p>
          <a:p>
            <a:pPr marL="342900" indent="-342900" algn="l">
              <a:buFont typeface="Arial" panose="020B0604020202020204" pitchFamily="34" charset="0"/>
              <a:buChar char="•"/>
            </a:pPr>
            <a:r>
              <a:rPr lang="en-US" dirty="0"/>
              <a:t>Updating figures with the toolset</a:t>
            </a:r>
          </a:p>
        </p:txBody>
      </p:sp>
    </p:spTree>
    <p:extLst>
      <p:ext uri="{BB962C8B-B14F-4D97-AF65-F5344CB8AC3E}">
        <p14:creationId xmlns:p14="http://schemas.microsoft.com/office/powerpoint/2010/main" val="2499497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8418" y="836502"/>
            <a:ext cx="6682690" cy="1169551"/>
          </a:xfrm>
          <a:prstGeom prst="rect">
            <a:avLst/>
          </a:prstGeom>
          <a:noFill/>
        </p:spPr>
        <p:txBody>
          <a:bodyPr wrap="square" rtlCol="0">
            <a:spAutoFit/>
          </a:bodyPr>
          <a:lstStyle/>
          <a:p>
            <a:r>
              <a:rPr lang="en-US" sz="7000" dirty="0">
                <a:latin typeface="Calibri" panose="020F0502020204030204" pitchFamily="34" charset="0"/>
              </a:rPr>
              <a:t>The Budding GDB</a:t>
            </a:r>
          </a:p>
        </p:txBody>
      </p:sp>
      <p:sp>
        <p:nvSpPr>
          <p:cNvPr id="7" name="TextBox 6"/>
          <p:cNvSpPr txBox="1"/>
          <p:nvPr/>
        </p:nvSpPr>
        <p:spPr>
          <a:xfrm>
            <a:off x="1212402" y="2496805"/>
            <a:ext cx="10071100" cy="2554545"/>
          </a:xfrm>
          <a:prstGeom prst="rect">
            <a:avLst/>
          </a:prstGeom>
          <a:noFill/>
        </p:spPr>
        <p:txBody>
          <a:bodyPr wrap="square" rtlCol="0">
            <a:spAutoFit/>
          </a:bodyPr>
          <a:lstStyle/>
          <a:p>
            <a:r>
              <a:rPr lang="en-US" sz="3200" dirty="0">
                <a:effectLst/>
              </a:rPr>
              <a:t>A </a:t>
            </a:r>
            <a:r>
              <a:rPr lang="en-US" sz="3200" b="1" i="1" dirty="0">
                <a:effectLst/>
              </a:rPr>
              <a:t>data structure </a:t>
            </a:r>
            <a:r>
              <a:rPr lang="en-US" sz="3200" dirty="0">
                <a:effectLst/>
              </a:rPr>
              <a:t>designed for report map creation.</a:t>
            </a:r>
          </a:p>
          <a:p>
            <a:endParaRPr lang="en-US" sz="3200" dirty="0"/>
          </a:p>
          <a:p>
            <a:r>
              <a:rPr lang="en-US" sz="3200" dirty="0">
                <a:effectLst/>
              </a:rPr>
              <a:t>Set of ETL (Extract-&gt;Transform-&gt;Load) tools, emulate a </a:t>
            </a:r>
            <a:r>
              <a:rPr lang="en-US" sz="3200" b="1" i="1" dirty="0">
                <a:effectLst/>
              </a:rPr>
              <a:t>one-way replication system </a:t>
            </a:r>
            <a:r>
              <a:rPr lang="en-US" sz="3200" dirty="0">
                <a:effectLst/>
              </a:rPr>
              <a:t>to keep a child GDB </a:t>
            </a:r>
            <a:r>
              <a:rPr lang="en-US" sz="3200" b="1" i="1" dirty="0">
                <a:effectLst/>
              </a:rPr>
              <a:t>synced </a:t>
            </a:r>
            <a:r>
              <a:rPr lang="en-US" sz="3200" dirty="0">
                <a:effectLst/>
              </a:rPr>
              <a:t>to the parent GDB</a:t>
            </a:r>
            <a:endParaRPr lang="en-US" sz="3000" dirty="0"/>
          </a:p>
        </p:txBody>
      </p:sp>
      <p:cxnSp>
        <p:nvCxnSpPr>
          <p:cNvPr id="9" name="Elbow Connector 27"/>
          <p:cNvCxnSpPr/>
          <p:nvPr/>
        </p:nvCxnSpPr>
        <p:spPr>
          <a:xfrm rot="10800000" flipV="1">
            <a:off x="3104702" y="1847530"/>
            <a:ext cx="6286500" cy="547675"/>
          </a:xfrm>
          <a:prstGeom prst="bentConnector3">
            <a:avLst>
              <a:gd name="adj1" fmla="val 999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Overview of Budding GDB concept</a:t>
            </a:r>
          </a:p>
        </p:txBody>
      </p:sp>
    </p:spTree>
    <p:extLst>
      <p:ext uri="{BB962C8B-B14F-4D97-AF65-F5344CB8AC3E}">
        <p14:creationId xmlns:p14="http://schemas.microsoft.com/office/powerpoint/2010/main" val="212491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11" r="4" b="4"/>
          <a:stretch/>
        </p:blipFill>
        <p:spPr>
          <a:xfrm>
            <a:off x="238741" y="2555524"/>
            <a:ext cx="4438650" cy="4030245"/>
          </a:xfrm>
          <a:prstGeom prst="rect">
            <a:avLst/>
          </a:prstGeom>
          <a:effectLst/>
        </p:spPr>
      </p:pic>
      <p:sp>
        <p:nvSpPr>
          <p:cNvPr id="3" name="Content Placeholder 2"/>
          <p:cNvSpPr>
            <a:spLocks noGrp="1"/>
          </p:cNvSpPr>
          <p:nvPr>
            <p:ph idx="1"/>
          </p:nvPr>
        </p:nvSpPr>
        <p:spPr>
          <a:xfrm>
            <a:off x="238741" y="1181083"/>
            <a:ext cx="5447069" cy="1000125"/>
          </a:xfrm>
        </p:spPr>
        <p:txBody>
          <a:bodyPr>
            <a:normAutofit fontScale="92500"/>
          </a:bodyPr>
          <a:lstStyle/>
          <a:p>
            <a:pPr marL="0" indent="0">
              <a:buNone/>
            </a:pPr>
            <a:r>
              <a:rPr lang="en-US" dirty="0"/>
              <a:t>Normally, project related features are stored in a single database. </a:t>
            </a:r>
          </a:p>
          <a:p>
            <a:pPr marL="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569" y="2181208"/>
            <a:ext cx="6920706" cy="4404561"/>
          </a:xfrm>
          <a:prstGeom prst="rect">
            <a:avLst/>
          </a:prstGeom>
        </p:spPr>
      </p:pic>
      <p:sp>
        <p:nvSpPr>
          <p:cNvPr id="6" name="Rectangle 5"/>
          <p:cNvSpPr/>
          <p:nvPr/>
        </p:nvSpPr>
        <p:spPr>
          <a:xfrm>
            <a:off x="5800725" y="1077010"/>
            <a:ext cx="6096000" cy="954107"/>
          </a:xfrm>
          <a:prstGeom prst="rect">
            <a:avLst/>
          </a:prstGeom>
        </p:spPr>
        <p:txBody>
          <a:bodyPr>
            <a:spAutoFit/>
          </a:bodyPr>
          <a:lstStyle/>
          <a:p>
            <a:pPr algn="ctr"/>
            <a:r>
              <a:rPr lang="en-US" sz="2800" dirty="0"/>
              <a:t>The budding GDB data structure containerizes each of the projects. </a:t>
            </a:r>
          </a:p>
        </p:txBody>
      </p:sp>
      <p:sp>
        <p:nvSpPr>
          <p:cNvPr id="7" name="Rectangle 6"/>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Overview of Budding GDB concept</a:t>
            </a:r>
          </a:p>
        </p:txBody>
      </p:sp>
    </p:spTree>
    <p:extLst>
      <p:ext uri="{BB962C8B-B14F-4D97-AF65-F5344CB8AC3E}">
        <p14:creationId xmlns:p14="http://schemas.microsoft.com/office/powerpoint/2010/main" val="17757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35986"/>
            <a:ext cx="10515600" cy="2855862"/>
          </a:xfrm>
        </p:spPr>
        <p:txBody>
          <a:bodyPr>
            <a:normAutofit lnSpcReduction="10000"/>
          </a:bodyPr>
          <a:lstStyle/>
          <a:p>
            <a:r>
              <a:rPr lang="en-US" sz="2600" dirty="0">
                <a:effectLst/>
              </a:rPr>
              <a:t>All projects branch off a single parent GDB.</a:t>
            </a:r>
          </a:p>
          <a:p>
            <a:r>
              <a:rPr lang="en-US" sz="2600" dirty="0">
                <a:effectLst/>
              </a:rPr>
              <a:t>A project GDB stores all the features related to a project.</a:t>
            </a:r>
          </a:p>
          <a:p>
            <a:r>
              <a:rPr lang="en-US" sz="2600" dirty="0">
                <a:effectLst/>
              </a:rPr>
              <a:t>Each project GDB contains project specific report features.</a:t>
            </a:r>
          </a:p>
          <a:p>
            <a:r>
              <a:rPr lang="en-US" sz="2600" dirty="0">
                <a:effectLst/>
              </a:rPr>
              <a:t>Features from Parent GDB are replicated and stored in a report specific feature class.</a:t>
            </a:r>
          </a:p>
          <a:p>
            <a:pPr lvl="1"/>
            <a:r>
              <a:rPr lang="en-US" sz="2200" dirty="0">
                <a:effectLst/>
              </a:rPr>
              <a:t>Uses the schema from the Parent GDB.</a:t>
            </a:r>
          </a:p>
          <a:p>
            <a:pPr lvl="1"/>
            <a:r>
              <a:rPr lang="en-US" sz="2200" dirty="0">
                <a:effectLst/>
              </a:rPr>
              <a:t>Stored within the project specific GDB.</a:t>
            </a:r>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Overview of Budding GDB concept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766" y="504757"/>
            <a:ext cx="7552888" cy="3431229"/>
          </a:xfrm>
          <a:prstGeom prst="rect">
            <a:avLst/>
          </a:prstGeom>
        </p:spPr>
      </p:pic>
    </p:spTree>
    <p:extLst>
      <p:ext uri="{BB962C8B-B14F-4D97-AF65-F5344CB8AC3E}">
        <p14:creationId xmlns:p14="http://schemas.microsoft.com/office/powerpoint/2010/main" val="344726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 Requirements</a:t>
            </a:r>
          </a:p>
        </p:txBody>
      </p:sp>
      <p:sp>
        <p:nvSpPr>
          <p:cNvPr id="3" name="Content Placeholder 2"/>
          <p:cNvSpPr>
            <a:spLocks noGrp="1"/>
          </p:cNvSpPr>
          <p:nvPr>
            <p:ph idx="1"/>
          </p:nvPr>
        </p:nvSpPr>
        <p:spPr>
          <a:xfrm>
            <a:off x="838200" y="1825625"/>
            <a:ext cx="10515600" cy="4003675"/>
          </a:xfrm>
        </p:spPr>
        <p:txBody>
          <a:bodyPr>
            <a:normAutofit/>
          </a:bodyPr>
          <a:lstStyle/>
          <a:p>
            <a:pPr marL="0" indent="0">
              <a:buNone/>
            </a:pPr>
            <a:r>
              <a:rPr lang="en-US" sz="2200" b="1" dirty="0"/>
              <a:t>Report specific feature classes:</a:t>
            </a:r>
          </a:p>
          <a:p>
            <a:pPr lvl="1"/>
            <a:r>
              <a:rPr lang="en-US" sz="2200" dirty="0"/>
              <a:t>Replicated layer of interest from parent GDB</a:t>
            </a:r>
          </a:p>
          <a:p>
            <a:pPr lvl="1"/>
            <a:r>
              <a:rPr lang="en-US" sz="2200" dirty="0"/>
              <a:t>Figure Extent</a:t>
            </a:r>
          </a:p>
          <a:p>
            <a:pPr lvl="1"/>
            <a:r>
              <a:rPr lang="en-US" sz="2200" i="1" dirty="0"/>
              <a:t>Boundary Extent*</a:t>
            </a:r>
            <a:endParaRPr lang="en-US" sz="2200" dirty="0"/>
          </a:p>
          <a:p>
            <a:pPr lvl="1"/>
            <a:r>
              <a:rPr lang="en-US" sz="2200" i="1" dirty="0"/>
              <a:t>Feature Linked Annotation*</a:t>
            </a:r>
            <a:endParaRPr lang="en-US" sz="2200" dirty="0"/>
          </a:p>
          <a:p>
            <a:endParaRPr lang="en-US" sz="2200" dirty="0"/>
          </a:p>
          <a:p>
            <a:endParaRPr lang="en-US" sz="2200"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Features and the Toolset</a:t>
            </a:r>
          </a:p>
        </p:txBody>
      </p:sp>
      <p:pic>
        <p:nvPicPr>
          <p:cNvPr id="5" name="Picture 4"/>
          <p:cNvPicPr>
            <a:picLocks noChangeAspect="1"/>
          </p:cNvPicPr>
          <p:nvPr/>
        </p:nvPicPr>
        <p:blipFill>
          <a:blip r:embed="rId3"/>
          <a:stretch>
            <a:fillRect/>
          </a:stretch>
        </p:blipFill>
        <p:spPr>
          <a:xfrm>
            <a:off x="777759" y="1318609"/>
            <a:ext cx="10576041" cy="5400233"/>
          </a:xfrm>
          <a:prstGeom prst="rect">
            <a:avLst/>
          </a:prstGeom>
        </p:spPr>
      </p:pic>
    </p:spTree>
    <p:extLst>
      <p:ext uri="{BB962C8B-B14F-4D97-AF65-F5344CB8AC3E}">
        <p14:creationId xmlns:p14="http://schemas.microsoft.com/office/powerpoint/2010/main" val="25347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Issues in the Map Making Process</a:t>
            </a:r>
          </a:p>
        </p:txBody>
      </p:sp>
      <p:sp>
        <p:nvSpPr>
          <p:cNvPr id="3" name="Content Placeholder 2"/>
          <p:cNvSpPr>
            <a:spLocks noGrp="1"/>
          </p:cNvSpPr>
          <p:nvPr>
            <p:ph idx="1"/>
          </p:nvPr>
        </p:nvSpPr>
        <p:spPr>
          <a:xfrm>
            <a:off x="838200" y="1825625"/>
            <a:ext cx="10515600" cy="4560545"/>
          </a:xfrm>
        </p:spPr>
        <p:txBody>
          <a:bodyPr>
            <a:normAutofit/>
          </a:bodyPr>
          <a:lstStyle/>
          <a:p>
            <a:r>
              <a:rPr lang="en-US" dirty="0"/>
              <a:t>Creating maps can be quite a laborious process.</a:t>
            </a:r>
          </a:p>
          <a:p>
            <a:r>
              <a:rPr lang="en-US" dirty="0"/>
              <a:t>Revisions most of the time mean you have to completely re-do the map.</a:t>
            </a:r>
          </a:p>
          <a:p>
            <a:r>
              <a:rPr lang="en-US" dirty="0"/>
              <a:t>The two key patterns in most revisions are:</a:t>
            </a:r>
          </a:p>
          <a:p>
            <a:pPr lvl="1"/>
            <a:r>
              <a:rPr lang="en-US" b="1" i="1" dirty="0"/>
              <a:t>Extent</a:t>
            </a:r>
            <a:r>
              <a:rPr lang="en-US" dirty="0"/>
              <a:t> of the data frame in the figure will dictate the </a:t>
            </a:r>
            <a:r>
              <a:rPr lang="en-US" i="1" dirty="0"/>
              <a:t>size</a:t>
            </a:r>
            <a:r>
              <a:rPr lang="en-US" dirty="0"/>
              <a:t> of the label and the </a:t>
            </a:r>
            <a:r>
              <a:rPr lang="en-US" i="1" dirty="0"/>
              <a:t>placement</a:t>
            </a:r>
            <a:r>
              <a:rPr lang="en-US" dirty="0"/>
              <a:t>.</a:t>
            </a:r>
          </a:p>
          <a:p>
            <a:pPr lvl="1"/>
            <a:r>
              <a:rPr lang="en-US" b="1" i="1" dirty="0"/>
              <a:t>Attributes</a:t>
            </a:r>
            <a:r>
              <a:rPr lang="en-US" dirty="0"/>
              <a:t> from the feature class getting labeled dictate the </a:t>
            </a:r>
            <a:r>
              <a:rPr lang="en-US" i="1" dirty="0"/>
              <a:t>annotation properties </a:t>
            </a:r>
            <a:r>
              <a:rPr lang="en-US" dirty="0"/>
              <a:t>and </a:t>
            </a:r>
            <a:r>
              <a:rPr lang="en-US" i="1"/>
              <a:t>symbolizing features</a:t>
            </a:r>
            <a:r>
              <a:rPr lang="en-US"/>
              <a:t>.</a:t>
            </a:r>
            <a:endParaRPr lang="en-US" dirty="0"/>
          </a:p>
          <a:p>
            <a:endParaRPr lang="en-US"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Features and the Toolset</a:t>
            </a:r>
          </a:p>
        </p:txBody>
      </p:sp>
    </p:spTree>
    <p:extLst>
      <p:ext uri="{BB962C8B-B14F-4D97-AF65-F5344CB8AC3E}">
        <p14:creationId xmlns:p14="http://schemas.microsoft.com/office/powerpoint/2010/main" val="63039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Toolset to keep it up to date</a:t>
            </a:r>
          </a:p>
        </p:txBody>
      </p:sp>
      <p:sp>
        <p:nvSpPr>
          <p:cNvPr id="3" name="Content Placeholder 2"/>
          <p:cNvSpPr>
            <a:spLocks noGrp="1"/>
          </p:cNvSpPr>
          <p:nvPr>
            <p:ph idx="1"/>
          </p:nvPr>
        </p:nvSpPr>
        <p:spPr/>
        <p:txBody>
          <a:bodyPr/>
          <a:lstStyle/>
          <a:p>
            <a:pPr marL="0" indent="0">
              <a:buNone/>
            </a:pPr>
            <a:r>
              <a:rPr lang="en-US" i="1" dirty="0">
                <a:effectLst/>
              </a:rPr>
              <a:t>Since a user is working in a disconnected environment, what happens when new features are added to a parent GDB or if attributes are updated? What about updating tables? </a:t>
            </a:r>
            <a:endParaRPr lang="en-US" dirty="0">
              <a:effectLst/>
            </a:endParaRPr>
          </a:p>
          <a:p>
            <a:pPr marL="0" indent="0">
              <a:buNone/>
            </a:pPr>
            <a:r>
              <a:rPr lang="en-US" dirty="0">
                <a:effectLst/>
              </a:rPr>
              <a:t>Three ETL tools have been created to mitigate these issues:</a:t>
            </a:r>
          </a:p>
          <a:p>
            <a:pPr marL="914400" lvl="1" indent="-457200">
              <a:buFont typeface="+mj-lt"/>
              <a:buAutoNum type="arabicPeriod"/>
            </a:pPr>
            <a:r>
              <a:rPr lang="en-US" dirty="0">
                <a:effectLst/>
              </a:rPr>
              <a:t>Add new spatial features to replicated report feature class.</a:t>
            </a:r>
          </a:p>
          <a:p>
            <a:pPr marL="914400" lvl="1" indent="-457200">
              <a:buFont typeface="+mj-lt"/>
              <a:buAutoNum type="arabicPeriod"/>
            </a:pPr>
            <a:r>
              <a:rPr lang="en-US" dirty="0">
                <a:effectLst/>
              </a:rPr>
              <a:t>Update attributes of replicated report feature class.</a:t>
            </a:r>
          </a:p>
          <a:p>
            <a:pPr marL="914400" lvl="1" indent="-457200">
              <a:buFont typeface="+mj-lt"/>
              <a:buAutoNum type="arabicPeriod"/>
            </a:pPr>
            <a:r>
              <a:rPr lang="en-US" dirty="0">
                <a:effectLst/>
              </a:rPr>
              <a:t>Add new records to a table.</a:t>
            </a:r>
          </a:p>
          <a:p>
            <a:endParaRPr lang="en-US" dirty="0"/>
          </a:p>
        </p:txBody>
      </p:sp>
      <p:sp>
        <p:nvSpPr>
          <p:cNvPr id="4" name="Rectangle 3"/>
          <p:cNvSpPr/>
          <p:nvPr/>
        </p:nvSpPr>
        <p:spPr>
          <a:xfrm>
            <a:off x="0" y="0"/>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Features and the Toolset</a:t>
            </a:r>
          </a:p>
        </p:txBody>
      </p:sp>
    </p:spTree>
    <p:extLst>
      <p:ext uri="{BB962C8B-B14F-4D97-AF65-F5344CB8AC3E}">
        <p14:creationId xmlns:p14="http://schemas.microsoft.com/office/powerpoint/2010/main" val="224898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8338" y="606085"/>
            <a:ext cx="7289800" cy="621395"/>
          </a:xfrm>
        </p:spPr>
        <p:txBody>
          <a:bodyPr>
            <a:normAutofit/>
          </a:bodyPr>
          <a:lstStyle/>
          <a:p>
            <a:r>
              <a:rPr lang="en-US" sz="3800" dirty="0"/>
              <a:t>Adding New Features to a Figure</a:t>
            </a:r>
          </a:p>
        </p:txBody>
      </p:sp>
      <p:sp>
        <p:nvSpPr>
          <p:cNvPr id="3" name="Content Placeholder 2"/>
          <p:cNvSpPr>
            <a:spLocks noGrp="1"/>
          </p:cNvSpPr>
          <p:nvPr>
            <p:ph idx="1"/>
          </p:nvPr>
        </p:nvSpPr>
        <p:spPr>
          <a:xfrm>
            <a:off x="166793" y="1277537"/>
            <a:ext cx="11226800" cy="377726"/>
          </a:xfrm>
        </p:spPr>
        <p:txBody>
          <a:bodyPr>
            <a:normAutofit fontScale="92500" lnSpcReduction="10000"/>
          </a:bodyPr>
          <a:lstStyle/>
          <a:p>
            <a:pPr marL="0" indent="0">
              <a:buNone/>
            </a:pPr>
            <a:r>
              <a:rPr lang="en-US" sz="2400" b="1" dirty="0"/>
              <a:t>Action Item:</a:t>
            </a:r>
            <a:r>
              <a:rPr lang="en-US" sz="2400" dirty="0"/>
              <a:t> Client requested to add latest round of sample locations to figure.</a:t>
            </a:r>
          </a:p>
          <a:p>
            <a:pPr marL="0" indent="0">
              <a:buNone/>
            </a:pPr>
            <a:endParaRPr lang="en-US" sz="2400" dirty="0"/>
          </a:p>
          <a:p>
            <a:endParaRPr lang="en-US" dirty="0"/>
          </a:p>
        </p:txBody>
      </p:sp>
      <p:sp>
        <p:nvSpPr>
          <p:cNvPr id="4" name="Rectangle 3"/>
          <p:cNvSpPr/>
          <p:nvPr/>
        </p:nvSpPr>
        <p:spPr>
          <a:xfrm>
            <a:off x="0" y="4406"/>
            <a:ext cx="12192000" cy="477054"/>
          </a:xfrm>
          <a:prstGeom prst="rect">
            <a:avLst/>
          </a:prstGeom>
          <a:solidFill>
            <a:srgbClr val="EFB2B2"/>
          </a:solidFill>
        </p:spPr>
        <p:txBody>
          <a:bodyPr wrap="square">
            <a:spAutoFit/>
          </a:bodyPr>
          <a:lstStyle/>
          <a:p>
            <a:r>
              <a:rPr lang="en-US" sz="2500" dirty="0">
                <a:solidFill>
                  <a:srgbClr val="B30000"/>
                </a:solidFill>
                <a:highlight>
                  <a:srgbClr val="EFB2B2"/>
                </a:highlight>
                <a:latin typeface="Georgia" panose="02040502050405020303" pitchFamily="18" charset="0"/>
              </a:rPr>
              <a:t>    Updating figures with the toolset</a:t>
            </a:r>
          </a:p>
        </p:txBody>
      </p:sp>
      <p:pic>
        <p:nvPicPr>
          <p:cNvPr id="1026" name="Picture 2" descr="C:\Users\SethD\AppData\Local\Temp\msohtmlclip1\02\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93" y="1723548"/>
            <a:ext cx="5980007" cy="50249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yer Properties &#10;General Source Selection DisplaySymboIogy fields DeflntionQuery Labels Joins &amp; Relates &#10;Qe finition Quer &#10;Semple_Type = Soil Borins' and = 'SI' OR = 'S71' OR Lcu:ation &#10;'SIZ OR Location ID = 's141' OR Location [D = 'S240' OR Location [D = 'S247 OR &#10;Location [D = 's287 OR Location [D = 'SuS OR Location [D = '&quot;63' OR Location [D = 'S550' &#10;OR Location [D = 'S716' ORLocaton [D = 'S732 ORLocaton [D = 'S834 ORLocaton [D &#10;'sg56')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312" y="1893712"/>
            <a:ext cx="3276613" cy="13434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vert Labels to Annotation &#10;Store Annotation &#10;C) In a database &#10;Create Annotation For &#10;features &#10;@ h the map &#10;C) Features in current a&amp;nt &#10;Reference Scale &#10;Salactad features &#10;Annotation Group &#10;Feature Layer &#10;Sample_Locations &#10;Preliminary Map &#10;Destination Annotation group st Orad in the m ap document &#10;Z] Convert unplaced labels to unplaced annotation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2353" y="3396592"/>
            <a:ext cx="3328894" cy="319246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7811247" y="1814671"/>
            <a:ext cx="4281593" cy="1804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Background:</a:t>
            </a:r>
            <a:r>
              <a:rPr lang="en-US" sz="2400" dirty="0"/>
              <a:t> In this map your client wants to show the sample locations within the boundary and does not want to show monitoring well’s.</a:t>
            </a:r>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b="1" dirty="0"/>
          </a:p>
          <a:p>
            <a:endParaRPr lang="en-US" dirty="0"/>
          </a:p>
        </p:txBody>
      </p:sp>
      <p:sp>
        <p:nvSpPr>
          <p:cNvPr id="5" name="Rectangle 4"/>
          <p:cNvSpPr/>
          <p:nvPr/>
        </p:nvSpPr>
        <p:spPr>
          <a:xfrm>
            <a:off x="7910408" y="5568434"/>
            <a:ext cx="4281592" cy="830997"/>
          </a:xfrm>
          <a:prstGeom prst="rect">
            <a:avLst/>
          </a:prstGeom>
        </p:spPr>
        <p:txBody>
          <a:bodyPr wrap="square">
            <a:spAutoFit/>
          </a:bodyPr>
          <a:lstStyle/>
          <a:p>
            <a:r>
              <a:rPr lang="en-US" sz="2400" b="1" dirty="0"/>
              <a:t>How would you go about adding the new locations?</a:t>
            </a:r>
            <a:endParaRPr lang="en-US" sz="2400" dirty="0"/>
          </a:p>
        </p:txBody>
      </p:sp>
    </p:spTree>
    <p:extLst>
      <p:ext uri="{BB962C8B-B14F-4D97-AF65-F5344CB8AC3E}">
        <p14:creationId xmlns:p14="http://schemas.microsoft.com/office/powerpoint/2010/main" val="359044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TotalTime>
  <Words>2714</Words>
  <Application>Microsoft Office PowerPoint</Application>
  <PresentationFormat>Widescreen</PresentationFormat>
  <Paragraphs>266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Georgia</vt:lpstr>
      <vt:lpstr>Office Theme</vt:lpstr>
      <vt:lpstr>PowerPoint Presentation</vt:lpstr>
      <vt:lpstr>PowerPoint Presentation</vt:lpstr>
      <vt:lpstr>PowerPoint Presentation</vt:lpstr>
      <vt:lpstr>PowerPoint Presentation</vt:lpstr>
      <vt:lpstr>PowerPoint Presentation</vt:lpstr>
      <vt:lpstr>Data Model Requirements</vt:lpstr>
      <vt:lpstr>Typical Issues in the Map Making Process</vt:lpstr>
      <vt:lpstr>Toolset to keep it up to date</vt:lpstr>
      <vt:lpstr>Adding New Features to a Figure</vt:lpstr>
      <vt:lpstr>Adding New Features to a Figure</vt:lpstr>
      <vt:lpstr>PowerPoint Presentation</vt:lpstr>
      <vt:lpstr>PowerPoint Presentation</vt:lpstr>
      <vt:lpstr>PowerPoint Presentation</vt:lpstr>
      <vt:lpstr>PowerPoint Presentation</vt:lpstr>
      <vt:lpstr>Utilizing ArcGIS built in tools</vt:lpstr>
      <vt:lpstr>Where Can I Get This Toolset?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Docherty</dc:creator>
  <cp:lastModifiedBy>Seth Docherty</cp:lastModifiedBy>
  <cp:revision>79</cp:revision>
  <dcterms:created xsi:type="dcterms:W3CDTF">2016-10-08T21:15:10Z</dcterms:created>
  <dcterms:modified xsi:type="dcterms:W3CDTF">2016-10-13T17:32:07Z</dcterms:modified>
</cp:coreProperties>
</file>